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87" r:id="rId4"/>
    <p:sldId id="288" r:id="rId5"/>
    <p:sldId id="299" r:id="rId6"/>
    <p:sldId id="292" r:id="rId7"/>
    <p:sldId id="293" r:id="rId8"/>
    <p:sldId id="294" r:id="rId9"/>
    <p:sldId id="295" r:id="rId10"/>
    <p:sldId id="308" r:id="rId11"/>
    <p:sldId id="257" r:id="rId12"/>
    <p:sldId id="309" r:id="rId13"/>
    <p:sldId id="305" r:id="rId14"/>
    <p:sldId id="303" r:id="rId15"/>
    <p:sldId id="306" r:id="rId16"/>
    <p:sldId id="302" r:id="rId17"/>
    <p:sldId id="264" r:id="rId18"/>
  </p:sldIdLst>
  <p:sldSz cx="18288000" cy="10287000"/>
  <p:notesSz cx="6858000" cy="9144000"/>
  <p:embeddedFontLs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Cambria Math" pitchFamily="18" charset="0"/>
      <p:regular r:id="rId24"/>
    </p:embeddedFont>
    <p:embeddedFont>
      <p:font typeface="Arial Black" pitchFamily="34" charset="0"/>
      <p:bold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F8K9u/EXkCkan0JGkalm1Br7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-533" y="-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746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8" name="Google Shape;26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ello Slide Layout">
  <p:cSld name="3_Hello Slide Layout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/>
          <p:nvPr/>
        </p:nvSpPr>
        <p:spPr>
          <a:xfrm>
            <a:off x="0" y="0"/>
            <a:ext cx="18288000" cy="2695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3"/>
          <p:cNvGrpSpPr/>
          <p:nvPr/>
        </p:nvGrpSpPr>
        <p:grpSpPr>
          <a:xfrm>
            <a:off x="3805238" y="464345"/>
            <a:ext cx="11239500" cy="9277350"/>
            <a:chOff x="1902711" y="497586"/>
            <a:chExt cx="5620059" cy="4638441"/>
          </a:xfrm>
        </p:grpSpPr>
        <p:grpSp>
          <p:nvGrpSpPr>
            <p:cNvPr id="43" name="Google Shape;43;p53"/>
            <p:cNvGrpSpPr/>
            <p:nvPr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</p:grpSpPr>
          <p:sp>
            <p:nvSpPr>
              <p:cNvPr id="44" name="Google Shape;44;p53"/>
              <p:cNvSpPr/>
              <p:nvPr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3"/>
              <p:cNvSpPr/>
              <p:nvPr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3"/>
              <p:cNvSpPr/>
              <p:nvPr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3"/>
              <p:cNvSpPr/>
              <p:nvPr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3"/>
              <p:cNvSpPr/>
              <p:nvPr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3"/>
              <p:cNvSpPr/>
              <p:nvPr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3"/>
              <p:cNvSpPr/>
              <p:nvPr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3"/>
              <p:cNvSpPr/>
              <p:nvPr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3"/>
              <p:cNvSpPr/>
              <p:nvPr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3"/>
              <p:cNvSpPr/>
              <p:nvPr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3"/>
              <p:cNvSpPr/>
              <p:nvPr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3"/>
              <p:cNvSpPr/>
              <p:nvPr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3"/>
              <p:cNvSpPr/>
              <p:nvPr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3"/>
              <p:cNvSpPr/>
              <p:nvPr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3"/>
              <p:cNvSpPr/>
              <p:nvPr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3"/>
              <p:cNvSpPr/>
              <p:nvPr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3"/>
              <p:cNvSpPr/>
              <p:nvPr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3"/>
              <p:cNvSpPr/>
              <p:nvPr/>
            </p:nvSpPr>
            <p:spPr>
              <a:xfrm>
                <a:off x="4765704" y="248706"/>
                <a:ext cx="608632" cy="1216152"/>
              </a:xfrm>
              <a:prstGeom prst="trapezoid">
                <a:avLst>
                  <a:gd name="adj" fmla="val 25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53"/>
            <p:cNvGrpSpPr/>
            <p:nvPr/>
          </p:nvGrpSpPr>
          <p:grpSpPr>
            <a:xfrm>
              <a:off x="4249562" y="497586"/>
              <a:ext cx="645355" cy="1241759"/>
              <a:chOff x="5305369" y="-789923"/>
              <a:chExt cx="645355" cy="1241759"/>
            </a:xfrm>
          </p:grpSpPr>
          <p:grpSp>
            <p:nvGrpSpPr>
              <p:cNvPr id="63" name="Google Shape;63;p53"/>
              <p:cNvGrpSpPr/>
              <p:nvPr/>
            </p:nvGrpSpPr>
            <p:grpSpPr>
              <a:xfrm>
                <a:off x="5382764" y="-789923"/>
                <a:ext cx="490565" cy="1052460"/>
                <a:chOff x="5873676" y="-857099"/>
                <a:chExt cx="490565" cy="1052460"/>
              </a:xfrm>
            </p:grpSpPr>
            <p:sp>
              <p:nvSpPr>
                <p:cNvPr id="64" name="Google Shape;64;p53"/>
                <p:cNvSpPr/>
                <p:nvPr/>
              </p:nvSpPr>
              <p:spPr>
                <a:xfrm>
                  <a:off x="5873676" y="-853528"/>
                  <a:ext cx="490565" cy="104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53"/>
                <p:cNvSpPr/>
                <p:nvPr/>
              </p:nvSpPr>
              <p:spPr>
                <a:xfrm>
                  <a:off x="5945117" y="102497"/>
                  <a:ext cx="358399" cy="9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53"/>
                <p:cNvSpPr/>
                <p:nvPr/>
              </p:nvSpPr>
              <p:spPr>
                <a:xfrm>
                  <a:off x="5899871" y="-857099"/>
                  <a:ext cx="438175" cy="35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53"/>
              <p:cNvSpPr/>
              <p:nvPr/>
            </p:nvSpPr>
            <p:spPr>
              <a:xfrm>
                <a:off x="5535172" y="-351795"/>
                <a:ext cx="179795" cy="1797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 flipH="1">
                <a:off x="5614949" y="6565"/>
                <a:ext cx="21432" cy="43217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5305369" y="-1769"/>
                <a:ext cx="144073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 flipH="1">
                <a:off x="5806650" y="-1769"/>
                <a:ext cx="144074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53"/>
          <p:cNvGrpSpPr/>
          <p:nvPr/>
        </p:nvGrpSpPr>
        <p:grpSpPr>
          <a:xfrm>
            <a:off x="13070683" y="2209800"/>
            <a:ext cx="1345406" cy="971550"/>
            <a:chOff x="6495678" y="1779663"/>
            <a:chExt cx="672848" cy="486211"/>
          </a:xfrm>
        </p:grpSpPr>
        <p:sp>
          <p:nvSpPr>
            <p:cNvPr id="72" name="Google Shape;72;p53"/>
            <p:cNvSpPr/>
            <p:nvPr/>
          </p:nvSpPr>
          <p:spPr>
            <a:xfrm>
              <a:off x="6588567" y="1779663"/>
              <a:ext cx="432290" cy="4325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871997" y="1913133"/>
              <a:ext cx="296529" cy="29673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95678" y="1995360"/>
              <a:ext cx="270330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699318" y="1995360"/>
              <a:ext cx="269139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53"/>
          <p:cNvGrpSpPr/>
          <p:nvPr/>
        </p:nvGrpSpPr>
        <p:grpSpPr>
          <a:xfrm>
            <a:off x="4198145" y="4367213"/>
            <a:ext cx="1050131" cy="757238"/>
            <a:chOff x="6495678" y="1779663"/>
            <a:chExt cx="672848" cy="486211"/>
          </a:xfrm>
        </p:grpSpPr>
        <p:sp>
          <p:nvSpPr>
            <p:cNvPr id="77" name="Google Shape;77;p53"/>
            <p:cNvSpPr/>
            <p:nvPr/>
          </p:nvSpPr>
          <p:spPr>
            <a:xfrm>
              <a:off x="6588747" y="1779663"/>
              <a:ext cx="431783" cy="4326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6872534" y="1912683"/>
              <a:ext cx="295992" cy="2966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6495678" y="1995248"/>
              <a:ext cx="270054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6698600" y="1995248"/>
              <a:ext cx="270055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3"/>
          <p:cNvSpPr txBox="1">
            <a:spLocks noGrp="1"/>
          </p:cNvSpPr>
          <p:nvPr>
            <p:ph type="body" idx="1"/>
          </p:nvPr>
        </p:nvSpPr>
        <p:spPr>
          <a:xfrm>
            <a:off x="5232114" y="5863581"/>
            <a:ext cx="7789872" cy="115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body" idx="2"/>
          </p:nvPr>
        </p:nvSpPr>
        <p:spPr>
          <a:xfrm>
            <a:off x="5231819" y="7159724"/>
            <a:ext cx="778987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5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qiskit-pocket-guide/9781098112462/ch03.html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hyperlink" Target="https://www.oreilly.com/library/view/qiskit-pocket-guide/9781098112462/ch02.html" TargetMode="External"/><Relationship Id="rId12" Type="http://schemas.openxmlformats.org/officeDocument/2006/relationships/hyperlink" Target="https://www.oreilly.com/library/view/qiskit-pocket-guide/9781098112462/ch07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reilly.com/library/view/qiskit-pocket-guide/9781098112462/ch01.html" TargetMode="External"/><Relationship Id="rId11" Type="http://schemas.openxmlformats.org/officeDocument/2006/relationships/hyperlink" Target="https://www.oreilly.com/library/view/qiskit-pocket-guide/9781098112462/ch06.html" TargetMode="External"/><Relationship Id="rId5" Type="http://schemas.openxmlformats.org/officeDocument/2006/relationships/image" Target="../media/image1.png"/><Relationship Id="rId10" Type="http://schemas.openxmlformats.org/officeDocument/2006/relationships/hyperlink" Target="https://www.oreilly.com/library/view/qiskit-pocket-guide/9781098112462/ch05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oreilly.com/library/view/qiskit-pocket-guide/9781098112462/ch04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7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11.png"/><Relationship Id="rId12" Type="http://schemas.openxmlformats.org/officeDocument/2006/relationships/image" Target="../media/image26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0.png"/><Relationship Id="rId5" Type="http://schemas.openxmlformats.org/officeDocument/2006/relationships/image" Target="../media/image1.png"/><Relationship Id="rId15" Type="http://schemas.openxmlformats.org/officeDocument/2006/relationships/image" Target="../media/image22.png"/><Relationship Id="rId10" Type="http://schemas.openxmlformats.org/officeDocument/2006/relationships/image" Target="../media/image240.png"/><Relationship Id="rId4" Type="http://schemas.openxmlformats.org/officeDocument/2006/relationships/image" Target="../media/image2.png"/><Relationship Id="rId9" Type="http://schemas.openxmlformats.org/officeDocument/2006/relationships/image" Target="../media/image230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2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20.png"/><Relationship Id="rId5" Type="http://schemas.openxmlformats.org/officeDocument/2006/relationships/image" Target="../media/image1.png"/><Relationship Id="rId10" Type="http://schemas.openxmlformats.org/officeDocument/2006/relationships/image" Target="../media/image2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244575" y="93756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10488095" y="4976844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1724274" y="2397892"/>
            <a:ext cx="6247073" cy="6827620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10192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6000" dirty="0">
                <a:solidFill>
                  <a:srgbClr val="FF0000"/>
                </a:solidFill>
              </a:rPr>
              <a:t>Quantum Gates and Circuits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t="13300" r="37687" b="11170"/>
          <a:stretch/>
        </p:blipFill>
        <p:spPr bwMode="auto">
          <a:xfrm>
            <a:off x="5351453" y="1614313"/>
            <a:ext cx="6266038" cy="851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501688" y="20995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18"/>
          <p:cNvSpPr txBox="1"/>
          <p:nvPr/>
        </p:nvSpPr>
        <p:spPr>
          <a:xfrm>
            <a:off x="733018" y="1220868"/>
            <a:ext cx="1649430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/>
              <a:t>Quantum Circuit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serangkaian</a:t>
            </a:r>
            <a:r>
              <a:rPr lang="en-US" sz="2800" dirty="0"/>
              <a:t> </a:t>
            </a:r>
            <a:r>
              <a:rPr lang="en-US" sz="2800" dirty="0" smtClean="0"/>
              <a:t>Quantum gates </a:t>
            </a:r>
            <a:r>
              <a:rPr lang="en-US" sz="2800" dirty="0"/>
              <a:t>yang </a:t>
            </a:r>
            <a:r>
              <a:rPr lang="en-US" sz="2800" dirty="0" err="1"/>
              <a:t>bekerja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/>
              <a:t>menjalankan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 smtClean="0"/>
              <a:t>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memastikan</a:t>
            </a:r>
            <a:r>
              <a:rPr lang="en-US" sz="2800" dirty="0"/>
              <a:t> </a:t>
            </a:r>
            <a:r>
              <a:rPr lang="en-US" sz="2800" dirty="0" err="1"/>
              <a:t>kebenaran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, </a:t>
            </a:r>
            <a:r>
              <a:rPr lang="en-US" sz="2800" dirty="0" err="1"/>
              <a:t>setiap</a:t>
            </a:r>
            <a:r>
              <a:rPr lang="en-US" sz="2800" dirty="0"/>
              <a:t> Q</a:t>
            </a:r>
            <a:r>
              <a:rPr lang="en-US" sz="2800" dirty="0" smtClean="0"/>
              <a:t>uantum gates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 smtClean="0"/>
              <a:t>dibalik</a:t>
            </a:r>
            <a:r>
              <a:rPr lang="en-US" sz="2800" dirty="0" smtClean="0"/>
              <a:t> (reversible).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74483" y="254045"/>
            <a:ext cx="66383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Google Shape;770;p18"/>
          <p:cNvSpPr txBox="1"/>
          <p:nvPr/>
        </p:nvSpPr>
        <p:spPr>
          <a:xfrm>
            <a:off x="733019" y="3254372"/>
            <a:ext cx="1649430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 smtClean="0"/>
              <a:t>Dalam</a:t>
            </a:r>
            <a:r>
              <a:rPr lang="en-US" sz="2800" dirty="0" smtClean="0"/>
              <a:t> model Quantum Circuit, </a:t>
            </a:r>
            <a:r>
              <a:rPr lang="en-US" sz="2800" dirty="0" err="1" smtClean="0"/>
              <a:t>kawat</a:t>
            </a:r>
            <a:r>
              <a:rPr lang="en-US" sz="2800" dirty="0" smtClean="0"/>
              <a:t> </a:t>
            </a:r>
            <a:r>
              <a:rPr lang="en-US" sz="2800" dirty="0" err="1" smtClean="0"/>
              <a:t>mewakili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</a:t>
            </a:r>
            <a:r>
              <a:rPr lang="en-US" sz="2800" dirty="0" err="1"/>
              <a:t>Q</a:t>
            </a:r>
            <a:r>
              <a:rPr lang="en-US" sz="2800" dirty="0" err="1" smtClean="0"/>
              <a:t>ubit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Gates </a:t>
            </a:r>
            <a:r>
              <a:rPr lang="en-US" sz="2800" dirty="0" err="1" smtClean="0"/>
              <a:t>mewakili</a:t>
            </a:r>
            <a:r>
              <a:rPr lang="en-US" sz="2800" dirty="0" smtClean="0"/>
              <a:t> </a:t>
            </a:r>
            <a:r>
              <a:rPr lang="en-US" sz="2800" dirty="0" err="1" smtClean="0"/>
              <a:t>operasi</a:t>
            </a:r>
            <a:r>
              <a:rPr lang="en-US" sz="2800" dirty="0" smtClean="0"/>
              <a:t> unitary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pengukuran</a:t>
            </a:r>
            <a:r>
              <a:rPr lang="en-US" sz="2800" dirty="0" smtClean="0"/>
              <a:t> state.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132929" y="5389373"/>
            <a:ext cx="797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Qubit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853332" y="8963044"/>
            <a:ext cx="175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Measurement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94" name="Picture 2" descr="programming - Understanding quantum teleportation algorithm from qiskit  tutorials - Quantum Computing Stack Exchan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t="10518" b="7869"/>
          <a:stretch/>
        </p:blipFill>
        <p:spPr bwMode="auto">
          <a:xfrm>
            <a:off x="1252865" y="5931107"/>
            <a:ext cx="7534425" cy="310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8" name="Rectangle 297"/>
          <p:cNvSpPr/>
          <p:nvPr/>
        </p:nvSpPr>
        <p:spPr>
          <a:xfrm>
            <a:off x="1410721" y="9031284"/>
            <a:ext cx="7128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bit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38759" y="5848740"/>
            <a:ext cx="5525321" cy="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ectangle 295"/>
          <p:cNvSpPr/>
          <p:nvPr/>
        </p:nvSpPr>
        <p:spPr>
          <a:xfrm>
            <a:off x="3440558" y="5508932"/>
            <a:ext cx="37096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Quantum </a:t>
            </a:r>
            <a:r>
              <a:rPr lang="en-US" sz="2000" dirty="0" smtClean="0">
                <a:solidFill>
                  <a:srgbClr val="FF0000"/>
                </a:solidFill>
              </a:rPr>
              <a:t>Gates 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02" name="Picture 301" descr="https://miro.medium.com/v2/resize:fit:625/0*ScZUhVAnP5AJOMup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454" b="66690"/>
          <a:stretch/>
        </p:blipFill>
        <p:spPr bwMode="auto">
          <a:xfrm>
            <a:off x="9993087" y="3944006"/>
            <a:ext cx="5812679" cy="367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Picture 302" descr="https://miro.medium.com/v2/resize:fit:625/0*ScZUhVAnP5AJOMup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3" r="37441" b="31084"/>
          <a:stretch/>
        </p:blipFill>
        <p:spPr bwMode="auto">
          <a:xfrm>
            <a:off x="9918812" y="7744484"/>
            <a:ext cx="5969938" cy="204596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Rectangle 303"/>
          <p:cNvSpPr/>
          <p:nvPr/>
        </p:nvSpPr>
        <p:spPr>
          <a:xfrm>
            <a:off x="2458089" y="4659774"/>
            <a:ext cx="1737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Single </a:t>
            </a:r>
            <a:r>
              <a:rPr lang="en-US" sz="2000" dirty="0" err="1" smtClean="0">
                <a:solidFill>
                  <a:srgbClr val="FF0000"/>
                </a:solidFill>
              </a:rPr>
              <a:t>Qubit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6556846" y="4716303"/>
            <a:ext cx="1737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Double </a:t>
            </a:r>
            <a:r>
              <a:rPr lang="en-US" sz="2000" dirty="0" err="1" smtClean="0">
                <a:solidFill>
                  <a:srgbClr val="FF0000"/>
                </a:solidFill>
              </a:rPr>
              <a:t>Qubit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2" name="Curved Connector 11"/>
          <p:cNvCxnSpPr>
            <a:stCxn id="304" idx="2"/>
          </p:cNvCxnSpPr>
          <p:nvPr/>
        </p:nvCxnSpPr>
        <p:spPr>
          <a:xfrm rot="5400000">
            <a:off x="2106744" y="5590209"/>
            <a:ext cx="1750349" cy="689699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304" idx="2"/>
          </p:cNvCxnSpPr>
          <p:nvPr/>
        </p:nvCxnSpPr>
        <p:spPr>
          <a:xfrm rot="16200000" flipH="1">
            <a:off x="3545396" y="4841254"/>
            <a:ext cx="1054313" cy="1491571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305" idx="2"/>
          </p:cNvCxnSpPr>
          <p:nvPr/>
        </p:nvCxnSpPr>
        <p:spPr>
          <a:xfrm rot="5400000">
            <a:off x="6230796" y="5743201"/>
            <a:ext cx="1821516" cy="567941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305" idx="2"/>
          </p:cNvCxnSpPr>
          <p:nvPr/>
        </p:nvCxnSpPr>
        <p:spPr>
          <a:xfrm rot="16200000" flipH="1">
            <a:off x="7039791" y="5502146"/>
            <a:ext cx="997783" cy="226316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19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233738" y="15134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4483" y="254045"/>
            <a:ext cx="77909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>
                <a:solidFill>
                  <a:srgbClr val="FF0000"/>
                </a:solidFill>
              </a:rPr>
              <a:t>Qiskit</a:t>
            </a:r>
            <a:r>
              <a:rPr lang="en-US" sz="6000" b="1" dirty="0" smtClean="0">
                <a:solidFill>
                  <a:srgbClr val="FF0000"/>
                </a:solidFill>
              </a:rPr>
              <a:t>-pocked-guide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019" y="4888931"/>
            <a:ext cx="161359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6"/>
              </a:rPr>
              <a:t>https://www.oreilly.com/library/view/qiskit-pocket-guide/9781098112462/ch01.html</a:t>
            </a:r>
            <a:r>
              <a:rPr lang="en-US" sz="2400" dirty="0"/>
              <a:t> 	</a:t>
            </a:r>
          </a:p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7"/>
              </a:rPr>
              <a:t>https://www.oreilly.com/library/view/qiskit-pocket-guide/9781098112462/ch02.html</a:t>
            </a:r>
            <a:endParaRPr lang="en-US" sz="2400" dirty="0"/>
          </a:p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8"/>
              </a:rPr>
              <a:t>https://www.oreilly.com/library/view/qiskit-pocket-guide/9781098112462/ch03.html</a:t>
            </a:r>
            <a:endParaRPr lang="en-US" sz="2400" dirty="0"/>
          </a:p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9"/>
              </a:rPr>
              <a:t>https://www.oreilly.com/library/view/qiskit-pocket-guide/9781098112462/ch04.html</a:t>
            </a:r>
            <a:endParaRPr lang="en-US" sz="2400" dirty="0"/>
          </a:p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10"/>
              </a:rPr>
              <a:t>https://www.oreilly.com/library/view/qiskit-pocket-guide/9781098112462/ch05.html</a:t>
            </a:r>
            <a:endParaRPr lang="en-US" sz="2400" dirty="0"/>
          </a:p>
          <a:p>
            <a:pPr fontAlgn="base">
              <a:lnSpc>
                <a:spcPct val="200000"/>
              </a:lnSpc>
            </a:pPr>
            <a:r>
              <a:rPr lang="en-US" sz="2400" u="sng" dirty="0">
                <a:hlinkClick r:id="rId11"/>
              </a:rPr>
              <a:t>https://www.oreilly.com/library/view/qiskit-pocket-guide/9781098112462/ch06.html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u="sng" dirty="0">
                <a:hlinkClick r:id="rId12"/>
              </a:rPr>
              <a:t>https://www.oreilly.com/library/view/qiskit-pocket-guide/9781098112462/ch07.html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6" r="752" b="40622"/>
          <a:stretch/>
        </p:blipFill>
        <p:spPr bwMode="auto">
          <a:xfrm>
            <a:off x="733019" y="1618915"/>
            <a:ext cx="12100313" cy="348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233738" y="15134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9" name="Picture 288" descr="https://stem.mitre.org/quantum/quantum-concepts/images/circuits-1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7" y="1669972"/>
            <a:ext cx="8117165" cy="4584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2156996" y="1639259"/>
            <a:ext cx="11043" cy="43384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4727465" y="1657072"/>
            <a:ext cx="0" cy="41568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6392170" y="1654615"/>
            <a:ext cx="0" cy="415933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9052805" y="1688034"/>
            <a:ext cx="0" cy="412591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6019" y="6676317"/>
                <a:ext cx="2245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19" y="6676317"/>
                <a:ext cx="224535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/>
              <p:cNvSpPr/>
              <p:nvPr/>
            </p:nvSpPr>
            <p:spPr>
              <a:xfrm>
                <a:off x="1699314" y="5992572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14" y="5992572"/>
                <a:ext cx="94718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/>
              <p:cNvSpPr/>
              <p:nvPr/>
            </p:nvSpPr>
            <p:spPr>
              <a:xfrm>
                <a:off x="4251289" y="5978924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7" name="Rectangle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289" y="5978924"/>
                <a:ext cx="947182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/>
              <p:cNvSpPr/>
              <p:nvPr/>
            </p:nvSpPr>
            <p:spPr>
              <a:xfrm>
                <a:off x="5922410" y="5951628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8" name="Rectangle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10" y="5951628"/>
                <a:ext cx="947182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/>
              <p:cNvSpPr/>
              <p:nvPr/>
            </p:nvSpPr>
            <p:spPr>
              <a:xfrm>
                <a:off x="8571599" y="6006112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599" y="6006112"/>
                <a:ext cx="947182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/>
              <p:cNvSpPr/>
              <p:nvPr/>
            </p:nvSpPr>
            <p:spPr>
              <a:xfrm>
                <a:off x="1076919" y="7298615"/>
                <a:ext cx="9038436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𝐻</m:t>
                    </m:r>
                    <m:r>
                      <a:rPr lang="en-US" sz="2800" b="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𝐻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𝐼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000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9" y="7298615"/>
                <a:ext cx="9038436" cy="70070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/>
              <p:cNvSpPr/>
              <p:nvPr/>
            </p:nvSpPr>
            <p:spPr>
              <a:xfrm>
                <a:off x="924187" y="7902652"/>
                <a:ext cx="1625355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𝐶𝑋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6" name="Rectangle 3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87" y="7902652"/>
                <a:ext cx="16253552" cy="89896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Rectangle 306"/>
              <p:cNvSpPr/>
              <p:nvPr/>
            </p:nvSpPr>
            <p:spPr>
              <a:xfrm>
                <a:off x="830923" y="8805692"/>
                <a:ext cx="162599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r>
                        <a:rPr lang="en-US" sz="2800" b="0" i="1" smtClean="0">
                          <a:latin typeface="Cambria Math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7" name="Rectangle 3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23" y="8805692"/>
                <a:ext cx="16259964" cy="89896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/>
              <p:cNvSpPr/>
              <p:nvPr/>
            </p:nvSpPr>
            <p:spPr>
              <a:xfrm>
                <a:off x="10452317" y="2814630"/>
                <a:ext cx="4687719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/>
                      </a:rPr>
                      <m:t>𝑋</m:t>
                    </m:r>
                    <m:r>
                      <a:rPr lang="en-US" sz="280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ar-AE" sz="2800" b="0" i="1" smtClean="0">
                        <a:latin typeface="Cambria Math"/>
                      </a:rPr>
                      <m:t>;</m:t>
                    </m:r>
                    <m:r>
                      <a:rPr lang="en-US" sz="2800" b="0" i="1" smtClean="0">
                        <a:latin typeface="Cambria Math"/>
                      </a:rPr>
                      <m:t>   </m:t>
                    </m:r>
                    <m:r>
                      <a:rPr lang="en-US" sz="2800" i="1" smtClean="0">
                        <a:latin typeface="Cambria Math"/>
                      </a:rPr>
                      <m:t>𝑋</m:t>
                    </m:r>
                    <m:r>
                      <a:rPr lang="en-US" sz="280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; </m:t>
                    </m:r>
                  </m:oMath>
                </a14:m>
                <a:endParaRPr lang="en-US" sz="2800" b="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800" dirty="0" smtClean="0"/>
                  <a:t>;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</m:t>
                    </m:r>
                    <m:r>
                      <a:rPr lang="ar-AE" sz="2800" b="0" i="1" smtClean="0">
                        <a:latin typeface="Cambria Math"/>
                      </a:rPr>
                      <m:t>−</m:t>
                    </m:r>
                    <m:r>
                      <a:rPr lang="ar-AE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2317" y="2814630"/>
                <a:ext cx="4687719" cy="954107"/>
              </a:xfrm>
              <a:prstGeom prst="rect">
                <a:avLst/>
              </a:prstGeom>
              <a:blipFill rotWithShape="1">
                <a:blip r:embed="rId15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3" name="Rectangle 302"/>
              <p:cNvSpPr/>
              <p:nvPr/>
            </p:nvSpPr>
            <p:spPr>
              <a:xfrm>
                <a:off x="10489748" y="3902966"/>
                <a:ext cx="4732176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ar-AE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ar-AE" sz="2800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𝑍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ar-AE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ar-AE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𝑍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r>
                  <a:rPr lang="en-US" sz="2800" dirty="0" smtClean="0"/>
                  <a:t>;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ar-AE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𝑍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3" name="Rectangle 3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748" y="3902966"/>
                <a:ext cx="4732176" cy="954107"/>
              </a:xfrm>
              <a:prstGeom prst="rect">
                <a:avLst/>
              </a:prstGeom>
              <a:blipFill rotWithShape="1">
                <a:blip r:embed="rId16"/>
                <a:stretch>
                  <a:fillRect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4" name="Rectangle 303"/>
              <p:cNvSpPr/>
              <p:nvPr/>
            </p:nvSpPr>
            <p:spPr>
              <a:xfrm>
                <a:off x="10426259" y="1724746"/>
                <a:ext cx="4626518" cy="9541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ar-AE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ar-AE" sz="2800" b="0" i="1" smtClean="0">
                          <a:latin typeface="Cambria Math"/>
                        </a:rPr>
                        <m:t>;</m:t>
                      </m:r>
                      <m:r>
                        <a:rPr lang="en-US" sz="2800" b="0" i="1" smtClean="0">
                          <a:latin typeface="Cambria Math"/>
                        </a:rPr>
                        <m:t>   </m:t>
                      </m:r>
                      <m:r>
                        <a:rPr lang="en-US" sz="2800" b="0" i="1" smtClean="0">
                          <a:latin typeface="Cambria Math"/>
                        </a:rPr>
                        <m:t>𝐻</m:t>
                      </m:r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ar-AE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ar-AE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𝐻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 smtClean="0"/>
                  <a:t>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H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8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4" name="Rectangle 3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259" y="1724746"/>
                <a:ext cx="4626518" cy="954107"/>
              </a:xfrm>
              <a:prstGeom prst="rect">
                <a:avLst/>
              </a:prstGeom>
              <a:blipFill rotWithShape="1">
                <a:blip r:embed="rId17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Rectangle 309"/>
              <p:cNvSpPr/>
              <p:nvPr/>
            </p:nvSpPr>
            <p:spPr>
              <a:xfrm>
                <a:off x="10402206" y="5043687"/>
                <a:ext cx="2625270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00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r>
                  <a:rPr lang="en-US" sz="28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r>
                  <a:rPr lang="en-US" sz="28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r>
                  <a:rPr lang="en-US" sz="28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10" name="Rectangle 3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206" y="5043687"/>
                <a:ext cx="2625270" cy="1815882"/>
              </a:xfrm>
              <a:prstGeom prst="rect">
                <a:avLst/>
              </a:prstGeom>
              <a:blipFill rotWithShape="1">
                <a:blip r:embed="rId18"/>
                <a:stretch>
                  <a:fillRect l="-4640" t="-3356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6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51594" y="37196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7172" name="Picture 4" descr="Programming Grover's algorithm and Deutsch–Jozsa algorithm – Lahiru  Madushank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652" y="1618915"/>
            <a:ext cx="6777950" cy="366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utsch's Algorithm | Q-munity Tutorial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4" y="1355481"/>
            <a:ext cx="7683617" cy="427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2" name="Picture 2" descr="programming - Understanding quantum teleportation algorithm from qiskit  tutorials - Quantum Computing Stack Exchan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5" y="5477010"/>
            <a:ext cx="7474936" cy="341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3" name="Picture 4" descr="Grover's Algorithm — Quantum Computing | by Andre Ye | The Startup | Mediu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588" y="5477010"/>
            <a:ext cx="9784754" cy="298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51594" y="11067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Understanding Grover's Algorithm. The quantum advantage for an unordered… |  by Madeline Farina | QubitCo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87" y="2758638"/>
            <a:ext cx="15920103" cy="60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2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51594" y="11067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6148" name="Picture 4" descr="Deutsch-Jozsa Algorithm: Quantum Computing Basics | by Saptashwa  Bhattacharyya | A Bit of Qubit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40" y="1131887"/>
            <a:ext cx="14478000" cy="5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1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51594" y="11067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agentanakinai.files.wordpress.com/2019/09/circuit-2-2045773868..jpeg?w=11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179" y="3277140"/>
            <a:ext cx="14415431" cy="53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2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64"/>
          <p:cNvGrpSpPr/>
          <p:nvPr/>
        </p:nvGrpSpPr>
        <p:grpSpPr>
          <a:xfrm>
            <a:off x="5861930" y="4492613"/>
            <a:ext cx="4688426" cy="3408915"/>
            <a:chOff x="0" y="0"/>
            <a:chExt cx="6251235" cy="4545220"/>
          </a:xfrm>
        </p:grpSpPr>
        <p:grpSp>
          <p:nvGrpSpPr>
            <p:cNvPr id="2681" name="Google Shape;268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682" name="Google Shape;26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685" name="Google Shape;268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688" name="Google Shape;26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691" name="Google Shape;269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694" name="Google Shape;269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697" name="Google Shape;269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00" name="Google Shape;270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03" name="Google Shape;270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5" name="Google Shape;270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09" name="Google Shape;270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1" name="Google Shape;271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12" name="Google Shape;27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4" name="Google Shape;271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15" name="Google Shape;271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18" name="Google Shape;27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0" name="Google Shape;2720;p64"/>
          <p:cNvGrpSpPr/>
          <p:nvPr/>
        </p:nvGrpSpPr>
        <p:grpSpPr>
          <a:xfrm>
            <a:off x="-417908" y="1807738"/>
            <a:ext cx="8694805" cy="8983769"/>
            <a:chOff x="0" y="0"/>
            <a:chExt cx="11593074" cy="11978359"/>
          </a:xfrm>
        </p:grpSpPr>
        <p:sp>
          <p:nvSpPr>
            <p:cNvPr id="2721" name="Google Shape;2721;p64"/>
            <p:cNvSpPr/>
            <p:nvPr/>
          </p:nvSpPr>
          <p:spPr>
            <a:xfrm rot="177908">
              <a:off x="4947317" y="261165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4"/>
            <p:cNvSpPr/>
            <p:nvPr/>
          </p:nvSpPr>
          <p:spPr>
            <a:xfrm rot="-448275">
              <a:off x="338522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4"/>
            <p:cNvSpPr/>
            <p:nvPr/>
          </p:nvSpPr>
          <p:spPr>
            <a:xfrm rot="650405">
              <a:off x="5534350" y="38113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4"/>
            <p:cNvSpPr/>
            <p:nvPr/>
          </p:nvSpPr>
          <p:spPr>
            <a:xfrm rot="24221">
              <a:off x="392290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4"/>
            <p:cNvSpPr/>
            <p:nvPr/>
          </p:nvSpPr>
          <p:spPr>
            <a:xfrm rot="-625569">
              <a:off x="3948904" y="201764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4"/>
            <p:cNvSpPr/>
            <p:nvPr/>
          </p:nvSpPr>
          <p:spPr>
            <a:xfrm rot="-1251753">
              <a:off x="2506759" y="564749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4"/>
            <p:cNvSpPr/>
            <p:nvPr/>
          </p:nvSpPr>
          <p:spPr>
            <a:xfrm rot="-153071">
              <a:off x="4547762" y="18251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90" y="0"/>
                  </a:lnTo>
                  <a:lnTo>
                    <a:pt x="2909090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4"/>
            <p:cNvSpPr/>
            <p:nvPr/>
          </p:nvSpPr>
          <p:spPr>
            <a:xfrm rot="-779256">
              <a:off x="3029820" y="44022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0" y="5181920"/>
              <a:ext cx="11593074" cy="6796439"/>
            </a:xfrm>
            <a:custGeom>
              <a:avLst/>
              <a:gdLst/>
              <a:ahLst/>
              <a:cxnLst/>
              <a:rect l="l" t="t" r="r" b="b"/>
              <a:pathLst>
                <a:path w="11593074" h="6796439" extrusionOk="0">
                  <a:moveTo>
                    <a:pt x="0" y="0"/>
                  </a:moveTo>
                  <a:lnTo>
                    <a:pt x="11593074" y="0"/>
                  </a:lnTo>
                  <a:lnTo>
                    <a:pt x="11593074" y="6796439"/>
                  </a:lnTo>
                  <a:lnTo>
                    <a:pt x="0" y="6796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184966" y="23179"/>
            <a:ext cx="4688426" cy="3408915"/>
            <a:chOff x="0" y="0"/>
            <a:chExt cx="6251235" cy="4545220"/>
          </a:xfrm>
        </p:grpSpPr>
        <p:grpSp>
          <p:nvGrpSpPr>
            <p:cNvPr id="2731" name="Google Shape;273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32" name="Google Shape;273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3" name="Google Shape;273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4" name="Google Shape;273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35" name="Google Shape;273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7" name="Google Shape;273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38" name="Google Shape;27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0" name="Google Shape;274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41" name="Google Shape;274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2" name="Google Shape;27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3" name="Google Shape;274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44" name="Google Shape;27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6" name="Google Shape;274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47" name="Google Shape;27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50" name="Google Shape;27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2" name="Google Shape;275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53" name="Google Shape;27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5" name="Google Shape;275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56" name="Google Shape;27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8" name="Google Shape;275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59" name="Google Shape;27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62" name="Google Shape;27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4" name="Google Shape;276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65" name="Google Shape;27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7" name="Google Shape;276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68" name="Google Shape;27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0" name="Google Shape;2770;p64"/>
          <p:cNvGrpSpPr/>
          <p:nvPr/>
        </p:nvGrpSpPr>
        <p:grpSpPr>
          <a:xfrm>
            <a:off x="732377" y="-101591"/>
            <a:ext cx="4688426" cy="3408915"/>
            <a:chOff x="0" y="0"/>
            <a:chExt cx="6251235" cy="4545220"/>
          </a:xfrm>
        </p:grpSpPr>
        <p:grpSp>
          <p:nvGrpSpPr>
            <p:cNvPr id="2771" name="Google Shape;277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72" name="Google Shape;277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75" name="Google Shape;277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78" name="Google Shape;277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81" name="Google Shape;278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84" name="Google Shape;278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87" name="Google Shape;278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90" name="Google Shape;279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93" name="Google Shape;279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96" name="Google Shape;279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99" name="Google Shape;279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1" name="Google Shape;280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02" name="Google Shape;280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4" name="Google Shape;280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05" name="Google Shape;280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7" name="Google Shape;280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08" name="Google Shape;280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0" name="Google Shape;2810;p64"/>
          <p:cNvGrpSpPr/>
          <p:nvPr/>
        </p:nvGrpSpPr>
        <p:grpSpPr>
          <a:xfrm>
            <a:off x="11802463" y="-515340"/>
            <a:ext cx="4688426" cy="3408915"/>
            <a:chOff x="0" y="0"/>
            <a:chExt cx="6251235" cy="4545220"/>
          </a:xfrm>
        </p:grpSpPr>
        <p:grpSp>
          <p:nvGrpSpPr>
            <p:cNvPr id="2811" name="Google Shape;281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12" name="Google Shape;28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4" name="Google Shape;281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15" name="Google Shape;281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7" name="Google Shape;281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18" name="Google Shape;28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21" name="Google Shape;282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3" name="Google Shape;282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24" name="Google Shape;282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6" name="Google Shape;282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27" name="Google Shape;282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9" name="Google Shape;282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30" name="Google Shape;283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2" name="Google Shape;283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33" name="Google Shape;283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5" name="Google Shape;283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36" name="Google Shape;283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8" name="Google Shape;283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39" name="Google Shape;283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1" name="Google Shape;284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42" name="Google Shape;284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4" name="Google Shape;284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45" name="Google Shape;284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7" name="Google Shape;284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48" name="Google Shape;284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4"/>
          <p:cNvGrpSpPr/>
          <p:nvPr/>
        </p:nvGrpSpPr>
        <p:grpSpPr>
          <a:xfrm>
            <a:off x="11194260" y="808815"/>
            <a:ext cx="4688426" cy="3408915"/>
            <a:chOff x="0" y="0"/>
            <a:chExt cx="6251235" cy="4545220"/>
          </a:xfrm>
        </p:grpSpPr>
        <p:grpSp>
          <p:nvGrpSpPr>
            <p:cNvPr id="2851" name="Google Shape;285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52" name="Google Shape;285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55" name="Google Shape;285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58" name="Google Shape;285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61" name="Google Shape;286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64" name="Google Shape;286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67" name="Google Shape;286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70" name="Google Shape;287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73" name="Google Shape;287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76" name="Google Shape;287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8" name="Google Shape;287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79" name="Google Shape;287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1" name="Google Shape;288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82" name="Google Shape;28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4" name="Google Shape;288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85" name="Google Shape;288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88" name="Google Shape;28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96" name="Google Shape;2896;p64"/>
          <p:cNvGrpSpPr/>
          <p:nvPr/>
        </p:nvGrpSpPr>
        <p:grpSpPr>
          <a:xfrm>
            <a:off x="1087628" y="7860051"/>
            <a:ext cx="2882847" cy="2096093"/>
            <a:chOff x="0" y="0"/>
            <a:chExt cx="3843796" cy="2794791"/>
          </a:xfrm>
        </p:grpSpPr>
        <p:grpSp>
          <p:nvGrpSpPr>
            <p:cNvPr id="2897" name="Google Shape;289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898" name="Google Shape;289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0" name="Google Shape;290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01" name="Google Shape;290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04" name="Google Shape;290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6" name="Google Shape;290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07" name="Google Shape;290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9" name="Google Shape;290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10" name="Google Shape;291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2" name="Google Shape;291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13" name="Google Shape;291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5" name="Google Shape;291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16" name="Google Shape;291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19" name="Google Shape;291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1" name="Google Shape;292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22" name="Google Shape;292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4" name="Google Shape;292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25" name="Google Shape;292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7" name="Google Shape;292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28" name="Google Shape;292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3" name="Google Shape;293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34" name="Google Shape;293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6" name="Google Shape;2936;p64"/>
          <p:cNvGrpSpPr/>
          <p:nvPr/>
        </p:nvGrpSpPr>
        <p:grpSpPr>
          <a:xfrm>
            <a:off x="-57891" y="8052367"/>
            <a:ext cx="2882847" cy="2096093"/>
            <a:chOff x="0" y="0"/>
            <a:chExt cx="3843796" cy="2794791"/>
          </a:xfrm>
        </p:grpSpPr>
        <p:grpSp>
          <p:nvGrpSpPr>
            <p:cNvPr id="2937" name="Google Shape;293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938" name="Google Shape;29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41" name="Google Shape;294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44" name="Google Shape;29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47" name="Google Shape;29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50" name="Google Shape;29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53" name="Google Shape;29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56" name="Google Shape;29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59" name="Google Shape;29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62" name="Google Shape;29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65" name="Google Shape;29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68" name="Google Shape;29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71" name="Google Shape;297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74" name="Google Shape;297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76" name="Google Shape;2976;p64"/>
          <p:cNvSpPr/>
          <p:nvPr/>
        </p:nvSpPr>
        <p:spPr>
          <a:xfrm flipH="1">
            <a:off x="12113157" y="1214210"/>
            <a:ext cx="7629996" cy="11057965"/>
          </a:xfrm>
          <a:custGeom>
            <a:avLst/>
            <a:gdLst/>
            <a:ahLst/>
            <a:cxnLst/>
            <a:rect l="l" t="t" r="r" b="b"/>
            <a:pathLst>
              <a:path w="7629996" h="11057965" extrusionOk="0">
                <a:moveTo>
                  <a:pt x="7629996" y="0"/>
                </a:moveTo>
                <a:lnTo>
                  <a:pt x="0" y="0"/>
                </a:lnTo>
                <a:lnTo>
                  <a:pt x="0" y="11057965"/>
                </a:lnTo>
                <a:lnTo>
                  <a:pt x="7629996" y="11057965"/>
                </a:lnTo>
                <a:lnTo>
                  <a:pt x="7629996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7" name="Google Shape;2977;p64"/>
          <p:cNvGrpSpPr/>
          <p:nvPr/>
        </p:nvGrpSpPr>
        <p:grpSpPr>
          <a:xfrm>
            <a:off x="7336736" y="400462"/>
            <a:ext cx="3877205" cy="1241962"/>
            <a:chOff x="0" y="0"/>
            <a:chExt cx="5169606" cy="1655949"/>
          </a:xfrm>
        </p:grpSpPr>
        <p:sp>
          <p:nvSpPr>
            <p:cNvPr id="2978" name="Google Shape;2978;p64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64"/>
          <p:cNvSpPr txBox="1"/>
          <p:nvPr/>
        </p:nvSpPr>
        <p:spPr>
          <a:xfrm>
            <a:off x="2926749" y="3889630"/>
            <a:ext cx="1314597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None/>
            </a:pPr>
            <a:r>
              <a:rPr lang="en-US" sz="96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KASIH</a:t>
            </a:r>
            <a:endParaRPr sz="96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948447" y="19707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9981694" y="5288316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0133916" y="1350977"/>
            <a:ext cx="8274311" cy="8274311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96468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7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61"/>
              <a:buFont typeface="Arial"/>
              <a:buNone/>
            </a:pPr>
            <a:r>
              <a:rPr lang="en-US" sz="8000" b="1" i="0" u="none" strike="noStrike" cap="none" dirty="0" smtClean="0">
                <a:solidFill>
                  <a:srgbClr val="FF0000"/>
                </a:solidFill>
                <a:latin typeface="Arial Black" pitchFamily="34" charset="0"/>
                <a:sym typeface="Arial"/>
              </a:rPr>
              <a:t>MATERI</a:t>
            </a:r>
            <a:endParaRPr sz="8000" b="1" i="0" u="none" strike="noStrike" cap="none" dirty="0">
              <a:solidFill>
                <a:srgbClr val="FF0000"/>
              </a:solidFill>
              <a:latin typeface="Arial Black" pitchFamily="34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690" y="2825573"/>
            <a:ext cx="109106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Classical Gates</a:t>
            </a:r>
          </a:p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Classical Circuit</a:t>
            </a:r>
          </a:p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Quantum Circuits</a:t>
            </a:r>
          </a:p>
          <a:p>
            <a:pPr marL="742950" indent="-742950" algn="just">
              <a:buFont typeface="Arial"/>
              <a:buAutoNum type="arabicPeriod"/>
            </a:pPr>
            <a:r>
              <a:rPr lang="en-US" sz="4800" dirty="0">
                <a:solidFill>
                  <a:schemeClr val="tx1"/>
                </a:solidFill>
              </a:rPr>
              <a:t>Quantum </a:t>
            </a:r>
            <a:r>
              <a:rPr lang="en-US" sz="4800" dirty="0" smtClean="0">
                <a:solidFill>
                  <a:schemeClr val="tx1"/>
                </a:solidFill>
              </a:rPr>
              <a:t>Gates</a:t>
            </a:r>
            <a:endParaRPr lang="en-US" sz="4800" dirty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800" dirty="0" smtClean="0"/>
              <a:t>Reversible Gates</a:t>
            </a:r>
          </a:p>
          <a:p>
            <a:pPr marL="742950" indent="-742950" algn="just">
              <a:buAutoNum type="arabicPeriod"/>
            </a:pPr>
            <a:r>
              <a:rPr lang="en-US" sz="4800" dirty="0" smtClean="0"/>
              <a:t>Quantum Circuit 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316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094452" y="8273463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3266" y="308666"/>
            <a:ext cx="51459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Classical 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13068928" y="3155322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NOT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374718" y="3839733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Single-Bit Gates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t="34704" r="28517" b="30672"/>
          <a:stretch/>
        </p:blipFill>
        <p:spPr bwMode="auto">
          <a:xfrm>
            <a:off x="13030433" y="3616987"/>
            <a:ext cx="3846567" cy="11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3" name="Rectangle 302"/>
          <p:cNvSpPr/>
          <p:nvPr/>
        </p:nvSpPr>
        <p:spPr>
          <a:xfrm>
            <a:off x="735507" y="4647538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Two-Bit </a:t>
            </a:r>
            <a:r>
              <a:rPr lang="en-US" sz="3600" dirty="0">
                <a:solidFill>
                  <a:srgbClr val="7030A0"/>
                </a:solidFill>
              </a:rPr>
              <a:t>Gates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19743" r="19479" b="31468"/>
          <a:stretch/>
        </p:blipFill>
        <p:spPr bwMode="auto">
          <a:xfrm>
            <a:off x="809935" y="5604650"/>
            <a:ext cx="4176768" cy="167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24241" r="17301" b="28283"/>
          <a:stretch/>
        </p:blipFill>
        <p:spPr bwMode="auto">
          <a:xfrm>
            <a:off x="817277" y="8085577"/>
            <a:ext cx="4442783" cy="161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26420" r="14504" b="26720"/>
          <a:stretch/>
        </p:blipFill>
        <p:spPr bwMode="auto">
          <a:xfrm>
            <a:off x="11744776" y="5755534"/>
            <a:ext cx="4921168" cy="175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7431" r="16568" b="33805"/>
          <a:stretch/>
        </p:blipFill>
        <p:spPr bwMode="auto">
          <a:xfrm>
            <a:off x="6145442" y="5524702"/>
            <a:ext cx="4401251" cy="175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2371" r="14740" b="29677"/>
          <a:stretch/>
        </p:blipFill>
        <p:spPr bwMode="auto">
          <a:xfrm>
            <a:off x="6112089" y="7989208"/>
            <a:ext cx="4661586" cy="171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5" name="Rectangle 304"/>
          <p:cNvSpPr/>
          <p:nvPr/>
        </p:nvSpPr>
        <p:spPr>
          <a:xfrm>
            <a:off x="1224979" y="5409612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AND</a:t>
            </a:r>
            <a:endParaRPr lang="en-US" sz="2400" dirty="0"/>
          </a:p>
        </p:txBody>
      </p:sp>
      <p:sp>
        <p:nvSpPr>
          <p:cNvPr id="306" name="Rectangle 305"/>
          <p:cNvSpPr/>
          <p:nvPr/>
        </p:nvSpPr>
        <p:spPr>
          <a:xfrm>
            <a:off x="1079007" y="7811798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OR </a:t>
            </a:r>
            <a:endParaRPr lang="en-US" sz="2400" dirty="0"/>
          </a:p>
        </p:txBody>
      </p:sp>
      <p:sp>
        <p:nvSpPr>
          <p:cNvPr id="307" name="Rectangle 306"/>
          <p:cNvSpPr/>
          <p:nvPr/>
        </p:nvSpPr>
        <p:spPr>
          <a:xfrm>
            <a:off x="6582075" y="5293869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NAND</a:t>
            </a:r>
            <a:endParaRPr lang="en-US" sz="2400" dirty="0"/>
          </a:p>
        </p:txBody>
      </p:sp>
      <p:sp>
        <p:nvSpPr>
          <p:cNvPr id="308" name="Rectangle 307"/>
          <p:cNvSpPr/>
          <p:nvPr/>
        </p:nvSpPr>
        <p:spPr>
          <a:xfrm>
            <a:off x="6662440" y="7736131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NOR </a:t>
            </a:r>
            <a:endParaRPr lang="en-US" sz="2400" dirty="0"/>
          </a:p>
        </p:txBody>
      </p:sp>
      <p:sp>
        <p:nvSpPr>
          <p:cNvPr id="309" name="Rectangle 308"/>
          <p:cNvSpPr/>
          <p:nvPr/>
        </p:nvSpPr>
        <p:spPr>
          <a:xfrm>
            <a:off x="12172178" y="5524701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XOR </a:t>
            </a:r>
            <a:endParaRPr lang="en-US" sz="2400" dirty="0"/>
          </a:p>
        </p:txBody>
      </p:sp>
      <p:sp>
        <p:nvSpPr>
          <p:cNvPr id="302" name="TextBox 301"/>
          <p:cNvSpPr txBox="1"/>
          <p:nvPr/>
        </p:nvSpPr>
        <p:spPr>
          <a:xfrm>
            <a:off x="687594" y="1263971"/>
            <a:ext cx="16960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logika</a:t>
            </a:r>
            <a:r>
              <a:rPr lang="en-US" sz="3200" dirty="0" smtClean="0"/>
              <a:t> </a:t>
            </a:r>
            <a:r>
              <a:rPr lang="en-US" sz="3200" dirty="0" err="1" smtClean="0"/>
              <a:t>klasik</a:t>
            </a:r>
            <a:r>
              <a:rPr lang="en-US" sz="3200" dirty="0" smtClean="0"/>
              <a:t>, </a:t>
            </a:r>
            <a:r>
              <a:rPr lang="en-US" sz="3200" dirty="0" err="1" smtClean="0"/>
              <a:t>tiga</a:t>
            </a:r>
            <a:r>
              <a:rPr lang="en-US" sz="3200" dirty="0" smtClean="0"/>
              <a:t> </a:t>
            </a:r>
            <a:r>
              <a:rPr lang="en-US" sz="3200" dirty="0" err="1" smtClean="0"/>
              <a:t>gerbang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NOT</a:t>
            </a:r>
            <a:r>
              <a:rPr lang="en-US" sz="3200" dirty="0">
                <a:solidFill>
                  <a:srgbClr val="FF0000"/>
                </a:solidFill>
              </a:rPr>
              <a:t>, AND</a:t>
            </a:r>
            <a:r>
              <a:rPr lang="en-US" sz="3200" dirty="0"/>
              <a:t>, </a:t>
            </a:r>
            <a:r>
              <a:rPr lang="en-US" sz="3200" dirty="0" smtClean="0">
                <a:solidFill>
                  <a:srgbClr val="FF0000"/>
                </a:solidFill>
              </a:rPr>
              <a:t>OR</a:t>
            </a:r>
            <a:r>
              <a:rPr lang="en-US" sz="3200" dirty="0" smtClean="0"/>
              <a:t> </a:t>
            </a:r>
            <a:r>
              <a:rPr lang="en-US" sz="3200" dirty="0" err="1" smtClean="0"/>
              <a:t>merupakan</a:t>
            </a:r>
            <a:r>
              <a:rPr lang="en-US" sz="3200" dirty="0" smtClean="0"/>
              <a:t> </a:t>
            </a:r>
            <a:r>
              <a:rPr lang="en-US" sz="3200" dirty="0" err="1" smtClean="0"/>
              <a:t>komponen</a:t>
            </a:r>
            <a:r>
              <a:rPr lang="en-US" sz="3200" dirty="0" smtClean="0"/>
              <a:t> </a:t>
            </a:r>
            <a:r>
              <a:rPr lang="en-US" sz="3200" dirty="0" err="1" smtClean="0"/>
              <a:t>penyusun</a:t>
            </a:r>
            <a:r>
              <a:rPr lang="en-US" sz="3200" dirty="0" smtClean="0"/>
              <a:t> </a:t>
            </a:r>
            <a:r>
              <a:rPr lang="en-US" sz="3200" dirty="0" err="1" smtClean="0"/>
              <a:t>dasar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memori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gerbang</a:t>
            </a:r>
            <a:r>
              <a:rPr lang="en-US" sz="3200" dirty="0" smtClean="0"/>
              <a:t> </a:t>
            </a:r>
            <a:r>
              <a:rPr lang="en-US" sz="3200" dirty="0" err="1" smtClean="0"/>
              <a:t>turunan</a:t>
            </a:r>
            <a:r>
              <a:rPr lang="en-US" sz="3200" dirty="0" smtClean="0"/>
              <a:t> </a:t>
            </a:r>
            <a:r>
              <a:rPr lang="en-US" sz="3200" dirty="0" err="1" smtClean="0"/>
              <a:t>lainnya</a:t>
            </a:r>
            <a:r>
              <a:rPr lang="en-US" sz="3200" dirty="0" smtClean="0"/>
              <a:t> </a:t>
            </a:r>
            <a:r>
              <a:rPr lang="en-US" sz="3200" dirty="0" err="1" smtClean="0"/>
              <a:t>seperti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NAND, NOR, XOR, 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lain-lain.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77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427318" y="2478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23892" y="363584"/>
            <a:ext cx="65982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Classical Circuits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59789" y="1572100"/>
            <a:ext cx="168042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/>
              <a:t>Circuits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model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komputasi</a:t>
            </a:r>
            <a:r>
              <a:rPr lang="en-US" sz="2800" dirty="0" smtClean="0"/>
              <a:t> :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 smtClean="0"/>
              <a:t>Kawat</a:t>
            </a:r>
            <a:r>
              <a:rPr lang="en-US" sz="2800" dirty="0" smtClean="0"/>
              <a:t> A, B, </a:t>
            </a:r>
            <a:r>
              <a:rPr lang="en-US" sz="2800" dirty="0" err="1" smtClean="0"/>
              <a:t>dan</a:t>
            </a:r>
            <a:r>
              <a:rPr lang="en-US" sz="2800" dirty="0" smtClean="0"/>
              <a:t> C </a:t>
            </a:r>
            <a:r>
              <a:rPr lang="en-US" sz="2800" dirty="0" err="1" smtClean="0"/>
              <a:t>membawa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bit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Gates </a:t>
            </a:r>
            <a:r>
              <a:rPr lang="en-US" sz="2800" dirty="0" err="1" smtClean="0"/>
              <a:t>mewakili</a:t>
            </a:r>
            <a:r>
              <a:rPr lang="en-US" sz="2800" dirty="0" smtClean="0"/>
              <a:t> </a:t>
            </a:r>
            <a:r>
              <a:rPr lang="en-US" sz="2800" dirty="0" err="1" smtClean="0"/>
              <a:t>operasi</a:t>
            </a:r>
            <a:r>
              <a:rPr lang="en-US" sz="2800" dirty="0" smtClean="0"/>
              <a:t> yang </a:t>
            </a:r>
            <a:r>
              <a:rPr lang="en-US" sz="2800" dirty="0" err="1" smtClean="0"/>
              <a:t>bekerja</a:t>
            </a:r>
            <a:r>
              <a:rPr lang="en-US" sz="2800" dirty="0" smtClean="0"/>
              <a:t>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tabel</a:t>
            </a:r>
            <a:r>
              <a:rPr lang="en-US" sz="2800" dirty="0" smtClean="0"/>
              <a:t> </a:t>
            </a:r>
            <a:r>
              <a:rPr lang="en-US" sz="2800" dirty="0" err="1" smtClean="0"/>
              <a:t>kebenaran</a:t>
            </a: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31915" r="10916" b="39229"/>
          <a:stretch/>
        </p:blipFill>
        <p:spPr bwMode="auto">
          <a:xfrm>
            <a:off x="887011" y="5948464"/>
            <a:ext cx="8848677" cy="197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18789" r="31530" b="11766"/>
          <a:stretch/>
        </p:blipFill>
        <p:spPr bwMode="auto">
          <a:xfrm>
            <a:off x="10786074" y="4556671"/>
            <a:ext cx="4820675" cy="476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68316"/>
              </p:ext>
            </p:extLst>
          </p:nvPr>
        </p:nvGraphicFramePr>
        <p:xfrm>
          <a:off x="969183" y="4872812"/>
          <a:ext cx="36258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9" imgW="774360" imgH="215640" progId="Equation.3">
                  <p:embed/>
                </p:oleObj>
              </mc:Choice>
              <mc:Fallback>
                <p:oleObj name="Equation" r:id="rId9" imgW="774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183" y="4872812"/>
                        <a:ext cx="36258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4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501688" y="20995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18"/>
          <p:cNvSpPr txBox="1"/>
          <p:nvPr/>
        </p:nvSpPr>
        <p:spPr>
          <a:xfrm>
            <a:off x="733018" y="1220868"/>
            <a:ext cx="1649430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/>
              <a:t>Quantum Circuit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serangkaian</a:t>
            </a:r>
            <a:r>
              <a:rPr lang="en-US" sz="3600" dirty="0"/>
              <a:t> </a:t>
            </a:r>
            <a:r>
              <a:rPr lang="en-US" sz="3600" dirty="0" smtClean="0"/>
              <a:t>Quantum gates </a:t>
            </a:r>
            <a:r>
              <a:rPr lang="en-US" sz="3600" dirty="0"/>
              <a:t>yang </a:t>
            </a:r>
            <a:r>
              <a:rPr lang="en-US" sz="3600" dirty="0" err="1"/>
              <a:t>bekerja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 smtClean="0"/>
              <a:t>qubit</a:t>
            </a:r>
            <a:r>
              <a:rPr lang="en-US" sz="3600" dirty="0" smtClean="0"/>
              <a:t> </a:t>
            </a:r>
            <a:r>
              <a:rPr lang="en-US" sz="3600" dirty="0" err="1" smtClean="0"/>
              <a:t>atau</a:t>
            </a:r>
            <a:r>
              <a:rPr lang="en-US" sz="3600" dirty="0" smtClean="0"/>
              <a:t>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/>
              <a:t>menjalankan</a:t>
            </a:r>
            <a:r>
              <a:rPr lang="en-US" sz="3600" dirty="0"/>
              <a:t> </a:t>
            </a: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/>
              <a:t>kuantum</a:t>
            </a:r>
            <a:r>
              <a:rPr lang="en-US" sz="3600" dirty="0" smtClean="0"/>
              <a:t>.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memastikan</a:t>
            </a:r>
            <a:r>
              <a:rPr lang="en-US" sz="3600" dirty="0"/>
              <a:t> </a:t>
            </a:r>
            <a:r>
              <a:rPr lang="en-US" sz="3600" dirty="0" err="1"/>
              <a:t>kebenaran</a:t>
            </a:r>
            <a:r>
              <a:rPr lang="en-US" sz="3600" dirty="0"/>
              <a:t> </a:t>
            </a: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 smtClean="0"/>
              <a:t>ini</a:t>
            </a:r>
            <a:r>
              <a:rPr lang="en-US" sz="3600" dirty="0" smtClean="0"/>
              <a:t>, </a:t>
            </a:r>
            <a:r>
              <a:rPr lang="en-US" sz="3600" dirty="0" err="1"/>
              <a:t>setiap</a:t>
            </a:r>
            <a:r>
              <a:rPr lang="en-US" sz="3600" dirty="0"/>
              <a:t> Q</a:t>
            </a:r>
            <a:r>
              <a:rPr lang="en-US" sz="3600" dirty="0" smtClean="0"/>
              <a:t>uantum gates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rangkaian</a:t>
            </a:r>
            <a:r>
              <a:rPr lang="en-US" sz="3600" dirty="0"/>
              <a:t> </a:t>
            </a:r>
            <a:r>
              <a:rPr lang="en-US" sz="3600" dirty="0" err="1"/>
              <a:t>harus</a:t>
            </a:r>
            <a:r>
              <a:rPr lang="en-US" sz="3600" dirty="0"/>
              <a:t>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 smtClean="0"/>
              <a:t>dibalik</a:t>
            </a:r>
            <a:r>
              <a:rPr lang="en-US" sz="3600" dirty="0" smtClean="0"/>
              <a:t> (reversible).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574483" y="254045"/>
            <a:ext cx="66383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651656" y="5571113"/>
            <a:ext cx="161026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>
                <a:solidFill>
                  <a:srgbClr val="FF0000"/>
                </a:solidFill>
              </a:rPr>
              <a:t>Mengapa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</a:rPr>
              <a:t>harus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r</a:t>
            </a:r>
            <a:r>
              <a:rPr lang="en-US" sz="6000" b="1" dirty="0" smtClean="0">
                <a:solidFill>
                  <a:srgbClr val="FF0000"/>
                </a:solidFill>
              </a:rPr>
              <a:t>eversible </a:t>
            </a:r>
            <a:r>
              <a:rPr lang="en-US" sz="6000" b="1" dirty="0" smtClean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568302" y="6937927"/>
            <a:ext cx="16956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/>
              <a:t>Quantum gates </a:t>
            </a:r>
            <a:r>
              <a:rPr lang="en-US" sz="3600" dirty="0" err="1" smtClean="0"/>
              <a:t>dirancang</a:t>
            </a:r>
            <a:r>
              <a:rPr lang="en-US" sz="3600" dirty="0" smtClean="0"/>
              <a:t> </a:t>
            </a:r>
            <a:r>
              <a:rPr lang="en-US" sz="3600" dirty="0"/>
              <a:t>agar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dibalik</a:t>
            </a:r>
            <a:r>
              <a:rPr lang="en-US" sz="3600" dirty="0"/>
              <a:t> </a:t>
            </a:r>
            <a:r>
              <a:rPr lang="en-US" sz="3600" dirty="0" err="1"/>
              <a:t>karena</a:t>
            </a:r>
            <a:r>
              <a:rPr lang="en-US" sz="3600" dirty="0"/>
              <a:t> </a:t>
            </a:r>
            <a:r>
              <a:rPr lang="en-US" sz="3600" dirty="0" err="1"/>
              <a:t>alasan</a:t>
            </a:r>
            <a:r>
              <a:rPr lang="en-US" sz="3600" dirty="0"/>
              <a:t> </a:t>
            </a:r>
            <a:r>
              <a:rPr lang="en-US" sz="3600" dirty="0" err="1"/>
              <a:t>mendasar</a:t>
            </a:r>
            <a:r>
              <a:rPr lang="en-US" sz="3600" dirty="0"/>
              <a:t> yang </a:t>
            </a:r>
            <a:r>
              <a:rPr lang="en-US" sz="3600" dirty="0" err="1"/>
              <a:t>berakar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prinsip</a:t>
            </a:r>
            <a:r>
              <a:rPr lang="en-US" sz="3600" dirty="0"/>
              <a:t> </a:t>
            </a:r>
            <a:r>
              <a:rPr lang="en-US" sz="3600" dirty="0" err="1"/>
              <a:t>mekanika</a:t>
            </a:r>
            <a:r>
              <a:rPr lang="en-US" sz="3600" dirty="0"/>
              <a:t> </a:t>
            </a:r>
            <a:r>
              <a:rPr lang="en-US" sz="3600" dirty="0" err="1"/>
              <a:t>kuantum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7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12263" y="646293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161026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>
                <a:solidFill>
                  <a:srgbClr val="FF0000"/>
                </a:solidFill>
              </a:rPr>
              <a:t>Mengapa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</a:rPr>
              <a:t>harus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r</a:t>
            </a:r>
            <a:r>
              <a:rPr lang="en-US" sz="6000" b="1" dirty="0" smtClean="0">
                <a:solidFill>
                  <a:srgbClr val="FF0000"/>
                </a:solidFill>
              </a:rPr>
              <a:t>eversible </a:t>
            </a:r>
            <a:r>
              <a:rPr lang="en-US" sz="6000" b="1" dirty="0" smtClean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96391" y="1339988"/>
            <a:ext cx="16001574" cy="846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Berikut</a:t>
            </a:r>
            <a:r>
              <a:rPr lang="en-US" sz="3200" dirty="0" smtClean="0"/>
              <a:t>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 smtClean="0"/>
              <a:t>beberapa</a:t>
            </a:r>
            <a:r>
              <a:rPr lang="en-US" sz="3200" dirty="0" smtClean="0"/>
              <a:t> </a:t>
            </a:r>
            <a:r>
              <a:rPr lang="en-US" sz="3200" dirty="0" err="1" smtClean="0"/>
              <a:t>karakteristik</a:t>
            </a:r>
            <a:r>
              <a:rPr lang="en-US" sz="3200" dirty="0" smtClean="0"/>
              <a:t> </a:t>
            </a:r>
            <a:r>
              <a:rPr lang="en-US" sz="3200" dirty="0" err="1"/>
              <a:t>utama</a:t>
            </a:r>
            <a:r>
              <a:rPr lang="en-US" sz="3200" dirty="0"/>
              <a:t> </a:t>
            </a:r>
            <a:r>
              <a:rPr lang="en-US" sz="3200" dirty="0" err="1"/>
              <a:t>mekanika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smtClean="0"/>
              <a:t>:</a:t>
            </a:r>
          </a:p>
          <a:p>
            <a:endParaRPr lang="en-US" sz="3200" dirty="0"/>
          </a:p>
          <a:p>
            <a:pPr algn="just"/>
            <a:r>
              <a:rPr lang="en-US" sz="3200" dirty="0" err="1">
                <a:solidFill>
                  <a:srgbClr val="0070C0"/>
                </a:solidFill>
              </a:rPr>
              <a:t>Konservasi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Informasi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Kuantum</a:t>
            </a:r>
            <a:r>
              <a:rPr lang="en-US" sz="3200" dirty="0"/>
              <a:t>: </a:t>
            </a:r>
            <a:r>
              <a:rPr lang="en-US" sz="3200" dirty="0" err="1"/>
              <a:t>Mekanika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mengamanatkan</a:t>
            </a:r>
            <a:r>
              <a:rPr lang="en-US" sz="3200" dirty="0"/>
              <a:t> </a:t>
            </a:r>
            <a:r>
              <a:rPr lang="en-US" sz="3200" dirty="0" err="1"/>
              <a:t>konservasi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 smtClean="0"/>
              <a:t>kuantum</a:t>
            </a:r>
            <a:r>
              <a:rPr lang="en-US" sz="3200" dirty="0" smtClean="0"/>
              <a:t>, </a:t>
            </a:r>
            <a:r>
              <a:rPr lang="en-US" sz="3200" dirty="0" err="1" smtClean="0"/>
              <a:t>yaitu</a:t>
            </a:r>
            <a:r>
              <a:rPr lang="en-US" sz="3200" dirty="0" smtClean="0"/>
              <a:t> total </a:t>
            </a:r>
            <a:r>
              <a:rPr lang="en-US" sz="3200" dirty="0" err="1"/>
              <a:t>kandungan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tetap</a:t>
            </a:r>
            <a:r>
              <a:rPr lang="en-US" sz="3200" dirty="0"/>
              <a:t> </a:t>
            </a:r>
            <a:r>
              <a:rPr lang="en-US" sz="3200" dirty="0" err="1"/>
              <a:t>konstan</a:t>
            </a:r>
            <a:r>
              <a:rPr lang="en-US" sz="3200" dirty="0"/>
              <a:t> </a:t>
            </a:r>
            <a:r>
              <a:rPr lang="en-US" sz="3200" dirty="0" err="1"/>
              <a:t>selama</a:t>
            </a:r>
            <a:r>
              <a:rPr lang="en-US" sz="3200" dirty="0"/>
              <a:t>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apa</a:t>
            </a:r>
            <a:r>
              <a:rPr lang="en-US" sz="3200" dirty="0"/>
              <a:t> pun. </a:t>
            </a:r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dibalik</a:t>
            </a:r>
            <a:r>
              <a:rPr lang="en-US" sz="3200" dirty="0"/>
              <a:t>, </a:t>
            </a:r>
            <a:r>
              <a:rPr lang="en-US" sz="3200" dirty="0" err="1"/>
              <a:t>maka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hancur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melanggar</a:t>
            </a:r>
            <a:r>
              <a:rPr lang="en-US" sz="3200" dirty="0"/>
              <a:t> </a:t>
            </a:r>
            <a:r>
              <a:rPr lang="en-US" sz="3200" dirty="0" err="1"/>
              <a:t>prinsip</a:t>
            </a:r>
            <a:r>
              <a:rPr lang="en-US" sz="3200" dirty="0"/>
              <a:t> </a:t>
            </a:r>
            <a:r>
              <a:rPr lang="en-US" sz="3200" dirty="0" err="1"/>
              <a:t>dasar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pPr algn="just"/>
            <a:r>
              <a:rPr lang="en-US" sz="3200" dirty="0" err="1">
                <a:solidFill>
                  <a:srgbClr val="0070C0"/>
                </a:solidFill>
              </a:rPr>
              <a:t>Evolusi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Kesatuan</a:t>
            </a:r>
            <a:r>
              <a:rPr lang="en-US" sz="3200" dirty="0"/>
              <a:t>: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mekanika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, </a:t>
            </a:r>
            <a:r>
              <a:rPr lang="en-US" sz="3200" dirty="0" err="1"/>
              <a:t>evolusi</a:t>
            </a:r>
            <a:r>
              <a:rPr lang="en-US" sz="3200" dirty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dijelaskan</a:t>
            </a:r>
            <a:r>
              <a:rPr lang="en-US" sz="3200" dirty="0"/>
              <a:t> </a:t>
            </a:r>
            <a:r>
              <a:rPr lang="en-US" sz="3200" dirty="0" err="1"/>
              <a:t>oleh</a:t>
            </a:r>
            <a:r>
              <a:rPr lang="en-US" sz="3200" dirty="0"/>
              <a:t> operator </a:t>
            </a:r>
            <a:r>
              <a:rPr lang="en-US" sz="3200" dirty="0" err="1"/>
              <a:t>kesatuan</a:t>
            </a:r>
            <a:r>
              <a:rPr lang="en-US" sz="3200" dirty="0"/>
              <a:t>, yang </a:t>
            </a:r>
            <a:r>
              <a:rPr lang="en-US" sz="3200" dirty="0" err="1"/>
              <a:t>diwakili</a:t>
            </a:r>
            <a:r>
              <a:rPr lang="en-US" sz="3200" dirty="0"/>
              <a:t> </a:t>
            </a:r>
            <a:r>
              <a:rPr lang="en-US" sz="3200" dirty="0" err="1"/>
              <a:t>oleh</a:t>
            </a:r>
            <a:r>
              <a:rPr lang="en-US" sz="3200" dirty="0"/>
              <a:t> </a:t>
            </a:r>
            <a:r>
              <a:rPr lang="en-US" sz="3200" dirty="0" err="1"/>
              <a:t>matriks</a:t>
            </a:r>
            <a:r>
              <a:rPr lang="en-US" sz="3200" dirty="0"/>
              <a:t> </a:t>
            </a:r>
            <a:r>
              <a:rPr lang="en-US" sz="3200" dirty="0" err="1"/>
              <a:t>kesatuan</a:t>
            </a:r>
            <a:r>
              <a:rPr lang="en-US" sz="3200" dirty="0"/>
              <a:t>. Operator </a:t>
            </a:r>
            <a:r>
              <a:rPr lang="en-US" sz="3200" dirty="0" err="1"/>
              <a:t>kesatuan</a:t>
            </a:r>
            <a:r>
              <a:rPr lang="en-US" sz="3200" dirty="0"/>
              <a:t> </a:t>
            </a:r>
            <a:r>
              <a:rPr lang="en-US" sz="3200" dirty="0" err="1"/>
              <a:t>mempertahankan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kali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, </a:t>
            </a:r>
            <a:r>
              <a:rPr lang="en-US" sz="3200" dirty="0" err="1"/>
              <a:t>memastikan</a:t>
            </a:r>
            <a:r>
              <a:rPr lang="en-US" sz="3200" dirty="0"/>
              <a:t> </a:t>
            </a:r>
            <a:r>
              <a:rPr lang="en-US" sz="3200" dirty="0" err="1"/>
              <a:t>bahwa</a:t>
            </a:r>
            <a:r>
              <a:rPr lang="en-US" sz="3200" dirty="0"/>
              <a:t> </a:t>
            </a:r>
            <a:r>
              <a:rPr lang="en-US" sz="3200" dirty="0" err="1"/>
              <a:t>evolusi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dibalik</a:t>
            </a:r>
            <a:r>
              <a:rPr lang="en-US" sz="3200" dirty="0"/>
              <a:t>. </a:t>
            </a:r>
            <a:endParaRPr lang="en-US" sz="3200" dirty="0" smtClean="0"/>
          </a:p>
          <a:p>
            <a:endParaRPr lang="en-US" sz="3200" dirty="0"/>
          </a:p>
          <a:p>
            <a:pPr algn="just"/>
            <a:r>
              <a:rPr lang="en-US" sz="3200" dirty="0" err="1">
                <a:solidFill>
                  <a:srgbClr val="0070C0"/>
                </a:solidFill>
              </a:rPr>
              <a:t>Superposisi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dan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Keterikatan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Kuantum</a:t>
            </a:r>
            <a:r>
              <a:rPr lang="en-US" sz="3200" dirty="0"/>
              <a:t>: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berada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 smtClean="0"/>
              <a:t>beberapa</a:t>
            </a:r>
            <a:r>
              <a:rPr lang="en-US" sz="3200" dirty="0" smtClean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bersamaan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terjerat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qubit</a:t>
            </a:r>
            <a:r>
              <a:rPr lang="en-US" sz="3200" dirty="0"/>
              <a:t> lain.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reversibel</a:t>
            </a:r>
            <a:r>
              <a:rPr lang="en-US" sz="3200" dirty="0"/>
              <a:t> </a:t>
            </a:r>
            <a:r>
              <a:rPr lang="en-US" sz="3200" dirty="0" err="1"/>
              <a:t>diperlukan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mempertahankan</a:t>
            </a:r>
            <a:r>
              <a:rPr lang="en-US" sz="3200" dirty="0"/>
              <a:t> </a:t>
            </a:r>
            <a:r>
              <a:rPr lang="en-US" sz="3200" dirty="0" err="1"/>
              <a:t>fenomena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yang </a:t>
            </a:r>
            <a:r>
              <a:rPr lang="en-US" sz="3200" dirty="0" err="1"/>
              <a:t>rumit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. </a:t>
            </a:r>
            <a:r>
              <a:rPr lang="en-US" sz="3200" dirty="0" err="1"/>
              <a:t>Gerbang</a:t>
            </a:r>
            <a:r>
              <a:rPr lang="en-US" sz="3200" dirty="0"/>
              <a:t> </a:t>
            </a:r>
            <a:r>
              <a:rPr lang="en-US" sz="3200" dirty="0" err="1"/>
              <a:t>ireversibel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mengganggu</a:t>
            </a:r>
            <a:r>
              <a:rPr lang="en-US" sz="3200" dirty="0"/>
              <a:t> </a:t>
            </a:r>
            <a:r>
              <a:rPr lang="en-US" sz="3200" dirty="0" err="1"/>
              <a:t>superposisi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keterjeratan</a:t>
            </a:r>
            <a:r>
              <a:rPr lang="en-US" sz="3200" dirty="0"/>
              <a:t>,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menyebabkan</a:t>
            </a:r>
            <a:r>
              <a:rPr lang="en-US" sz="3200" dirty="0"/>
              <a:t> </a:t>
            </a:r>
            <a:r>
              <a:rPr lang="en-US" sz="3200" dirty="0" err="1"/>
              <a:t>hilangnya</a:t>
            </a:r>
            <a:r>
              <a:rPr lang="en-US" sz="3200" dirty="0"/>
              <a:t> </a:t>
            </a:r>
            <a:r>
              <a:rPr lang="en-US" sz="3200" dirty="0" err="1"/>
              <a:t>keunggulan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yang </a:t>
            </a:r>
            <a:r>
              <a:rPr lang="en-US" sz="3200" dirty="0" err="1"/>
              <a:t>berharga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8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36950" y="7826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534" y="1161980"/>
            <a:ext cx="16001574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err="1">
                <a:solidFill>
                  <a:srgbClr val="0070C0"/>
                </a:solidFill>
              </a:rPr>
              <a:t>Desain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Sirkuit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Kuantum</a:t>
            </a:r>
            <a:r>
              <a:rPr lang="en-US" sz="3200" dirty="0"/>
              <a:t>: </a:t>
            </a:r>
            <a:r>
              <a:rPr lang="en-US" sz="3200" dirty="0" err="1"/>
              <a:t>Algoritme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sering</a:t>
            </a:r>
            <a:r>
              <a:rPr lang="en-US" sz="3200" dirty="0"/>
              <a:t> kali </a:t>
            </a:r>
            <a:r>
              <a:rPr lang="en-US" sz="3200" dirty="0" err="1"/>
              <a:t>dibuat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rangkaian</a:t>
            </a:r>
            <a:r>
              <a:rPr lang="en-US" sz="3200" dirty="0"/>
              <a:t> </a:t>
            </a:r>
            <a:r>
              <a:rPr lang="en-US" sz="3200" dirty="0" err="1"/>
              <a:t>gerbang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.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memastikan</a:t>
            </a:r>
            <a:r>
              <a:rPr lang="en-US" sz="3200" dirty="0"/>
              <a:t> </a:t>
            </a:r>
            <a:r>
              <a:rPr lang="en-US" sz="3200" dirty="0" err="1"/>
              <a:t>kebenaran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menjaga</a:t>
            </a:r>
            <a:r>
              <a:rPr lang="en-US" sz="3200" dirty="0"/>
              <a:t> </a:t>
            </a:r>
            <a:r>
              <a:rPr lang="en-US" sz="3200" dirty="0" err="1"/>
              <a:t>reversibilitas</a:t>
            </a:r>
            <a:r>
              <a:rPr lang="en-US" sz="3200" dirty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, </a:t>
            </a: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gerbang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rangkaian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reversibel</a:t>
            </a:r>
            <a:r>
              <a:rPr lang="en-US" sz="3200" dirty="0"/>
              <a:t> (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dibalik</a:t>
            </a:r>
            <a:r>
              <a:rPr lang="en-US" sz="3200" dirty="0"/>
              <a:t>).</a:t>
            </a:r>
          </a:p>
          <a:p>
            <a:endParaRPr lang="en-US" sz="3200" dirty="0"/>
          </a:p>
          <a:p>
            <a:pPr algn="just"/>
            <a:r>
              <a:rPr lang="en-US" sz="3200" dirty="0" err="1">
                <a:solidFill>
                  <a:srgbClr val="0070C0"/>
                </a:solidFill>
              </a:rPr>
              <a:t>Teorema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Tanpa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 err="1">
                <a:solidFill>
                  <a:srgbClr val="0070C0"/>
                </a:solidFill>
              </a:rPr>
              <a:t>Kloning</a:t>
            </a:r>
            <a:r>
              <a:rPr lang="en-US" sz="3200" dirty="0"/>
              <a:t>: </a:t>
            </a:r>
            <a:r>
              <a:rPr lang="en-US" sz="3200" dirty="0" err="1"/>
              <a:t>Teorema</a:t>
            </a:r>
            <a:r>
              <a:rPr lang="en-US" sz="3200" dirty="0"/>
              <a:t> </a:t>
            </a:r>
            <a:r>
              <a:rPr lang="en-US" sz="3200" dirty="0" err="1"/>
              <a:t>tanpa</a:t>
            </a:r>
            <a:r>
              <a:rPr lang="en-US" sz="3200" dirty="0"/>
              <a:t> </a:t>
            </a:r>
            <a:r>
              <a:rPr lang="en-US" sz="3200" dirty="0" err="1"/>
              <a:t>kloning</a:t>
            </a:r>
            <a:r>
              <a:rPr lang="en-US" sz="3200" dirty="0"/>
              <a:t> </a:t>
            </a:r>
            <a:r>
              <a:rPr lang="en-US" sz="3200" dirty="0" err="1" smtClean="0"/>
              <a:t>menyatakan</a:t>
            </a:r>
            <a:r>
              <a:rPr lang="en-US" sz="3200" dirty="0" smtClean="0"/>
              <a:t> </a:t>
            </a:r>
            <a:r>
              <a:rPr lang="en-US" sz="3200" dirty="0" err="1"/>
              <a:t>bahwa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salinan</a:t>
            </a:r>
            <a:r>
              <a:rPr lang="en-US" sz="3200" dirty="0"/>
              <a:t> </a:t>
            </a:r>
            <a:r>
              <a:rPr lang="en-US" sz="3200" dirty="0" err="1"/>
              <a:t>persis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yang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 smtClean="0"/>
              <a:t>diketahui</a:t>
            </a:r>
            <a:r>
              <a:rPr lang="en-US" sz="3200" dirty="0" smtClean="0"/>
              <a:t>.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reversibel</a:t>
            </a:r>
            <a:r>
              <a:rPr lang="en-US" sz="3200" dirty="0"/>
              <a:t> </a:t>
            </a:r>
            <a:r>
              <a:rPr lang="en-US" sz="3200" dirty="0" err="1"/>
              <a:t>konsisten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teorema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karena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memungkinkan</a:t>
            </a:r>
            <a:r>
              <a:rPr lang="en-US" sz="3200" dirty="0"/>
              <a:t> </a:t>
            </a:r>
            <a:r>
              <a:rPr lang="en-US" sz="3200" dirty="0" err="1"/>
              <a:t>adanya</a:t>
            </a:r>
            <a:r>
              <a:rPr lang="en-US" sz="3200" dirty="0"/>
              <a:t> </a:t>
            </a:r>
            <a:r>
              <a:rPr lang="en-US" sz="3200" dirty="0" err="1"/>
              <a:t>duplikasi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 smtClean="0"/>
              <a:t>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 err="1">
                <a:solidFill>
                  <a:srgbClr val="0070C0"/>
                </a:solidFill>
              </a:rPr>
              <a:t>Singkatnya</a:t>
            </a:r>
            <a:r>
              <a:rPr lang="en-US" sz="3200" dirty="0"/>
              <a:t>, </a:t>
            </a:r>
            <a:r>
              <a:rPr lang="en-US" sz="3200" dirty="0" err="1"/>
              <a:t>prinsip-prinsip</a:t>
            </a:r>
            <a:r>
              <a:rPr lang="en-US" sz="3200" dirty="0"/>
              <a:t> </a:t>
            </a:r>
            <a:r>
              <a:rPr lang="en-US" sz="3200" dirty="0" err="1"/>
              <a:t>mekanika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menuntut</a:t>
            </a:r>
            <a:r>
              <a:rPr lang="en-US" sz="3200" dirty="0"/>
              <a:t> agar </a:t>
            </a:r>
            <a:r>
              <a:rPr lang="en-US" sz="3200" dirty="0" err="1"/>
              <a:t>gerbang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dibalik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melestarikan</a:t>
            </a:r>
            <a:r>
              <a:rPr lang="en-US" sz="3200" dirty="0"/>
              <a:t> </a:t>
            </a:r>
            <a:r>
              <a:rPr lang="en-US" sz="3200" dirty="0" err="1"/>
              <a:t>informasi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, </a:t>
            </a:r>
            <a:r>
              <a:rPr lang="en-US" sz="3200" dirty="0" err="1"/>
              <a:t>memungkinkan</a:t>
            </a:r>
            <a:r>
              <a:rPr lang="en-US" sz="3200" dirty="0"/>
              <a:t> </a:t>
            </a:r>
            <a:r>
              <a:rPr lang="en-US" sz="3200" dirty="0" err="1"/>
              <a:t>evolusi</a:t>
            </a:r>
            <a:r>
              <a:rPr lang="en-US" sz="3200" dirty="0"/>
              <a:t> </a:t>
            </a:r>
            <a:r>
              <a:rPr lang="en-US" sz="3200" dirty="0" err="1"/>
              <a:t>kesatuan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mempertahankan</a:t>
            </a:r>
            <a:r>
              <a:rPr lang="en-US" sz="3200" dirty="0"/>
              <a:t> </a:t>
            </a:r>
            <a:r>
              <a:rPr lang="en-US" sz="3200" dirty="0" err="1"/>
              <a:t>keunggulan</a:t>
            </a:r>
            <a:r>
              <a:rPr lang="en-US" sz="3200" dirty="0"/>
              <a:t> </a:t>
            </a:r>
            <a:r>
              <a:rPr lang="en-US" sz="3200" dirty="0" err="1"/>
              <a:t>superposisi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keterjeratan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. </a:t>
            </a:r>
            <a:r>
              <a:rPr lang="en-US" sz="3200" dirty="0" err="1"/>
              <a:t>Reversibilitas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sifat</a:t>
            </a:r>
            <a:r>
              <a:rPr lang="en-US" sz="3200" dirty="0"/>
              <a:t> </a:t>
            </a:r>
            <a:r>
              <a:rPr lang="en-US" sz="3200" dirty="0" err="1"/>
              <a:t>dasar</a:t>
            </a:r>
            <a:r>
              <a:rPr lang="en-US" sz="3200" dirty="0"/>
              <a:t>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membedakannya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komputasi</a:t>
            </a:r>
            <a:r>
              <a:rPr lang="en-US" sz="3200" dirty="0"/>
              <a:t> </a:t>
            </a:r>
            <a:r>
              <a:rPr lang="en-US" sz="3200" dirty="0" err="1"/>
              <a:t>klasik</a:t>
            </a:r>
            <a:r>
              <a:rPr lang="en-US" sz="32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67112" y="8486387"/>
            <a:ext cx="156788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Syarat</a:t>
            </a:r>
            <a:r>
              <a:rPr lang="en-US" sz="2800" dirty="0" smtClean="0">
                <a:solidFill>
                  <a:srgbClr val="FF0000"/>
                </a:solidFill>
              </a:rPr>
              <a:t> agar </a:t>
            </a:r>
            <a:r>
              <a:rPr lang="en-US" sz="2800" dirty="0" err="1">
                <a:solidFill>
                  <a:srgbClr val="FF0000"/>
                </a:solidFill>
              </a:rPr>
              <a:t>sebuah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gerbang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dapat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dibalik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(reversible) </a:t>
            </a:r>
            <a:r>
              <a:rPr lang="en-US" sz="2800" dirty="0" err="1" smtClean="0">
                <a:solidFill>
                  <a:srgbClr val="FF0000"/>
                </a:solidFill>
              </a:rPr>
              <a:t>adalah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gerbang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harus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mempunyai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jumlah</a:t>
            </a:r>
            <a:r>
              <a:rPr lang="en-US" sz="2800" dirty="0">
                <a:solidFill>
                  <a:srgbClr val="FF0000"/>
                </a:solidFill>
              </a:rPr>
              <a:t> bit input </a:t>
            </a:r>
            <a:r>
              <a:rPr lang="en-US" sz="2800" dirty="0" err="1">
                <a:solidFill>
                  <a:srgbClr val="FF0000"/>
                </a:solidFill>
              </a:rPr>
              <a:t>dan</a:t>
            </a:r>
            <a:r>
              <a:rPr lang="en-US" sz="2800" dirty="0">
                <a:solidFill>
                  <a:srgbClr val="FF0000"/>
                </a:solidFill>
              </a:rPr>
              <a:t> output yang </a:t>
            </a:r>
            <a:r>
              <a:rPr lang="en-US" sz="2800" dirty="0" err="1">
                <a:solidFill>
                  <a:srgbClr val="FF0000"/>
                </a:solidFill>
              </a:rPr>
              <a:t>sama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747537" y="139316"/>
            <a:ext cx="161026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>
                <a:solidFill>
                  <a:srgbClr val="FF0000"/>
                </a:solidFill>
              </a:rPr>
              <a:t>Mengapa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</a:rPr>
              <a:t>harus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r</a:t>
            </a:r>
            <a:r>
              <a:rPr lang="en-US" sz="6000" b="1" dirty="0" smtClean="0">
                <a:solidFill>
                  <a:srgbClr val="FF0000"/>
                </a:solidFill>
              </a:rPr>
              <a:t>eversible </a:t>
            </a:r>
            <a:r>
              <a:rPr lang="en-US" sz="6000" b="1" dirty="0" smtClean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2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6000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Reversible </a:t>
            </a:r>
            <a:r>
              <a:rPr lang="en-US" sz="6000" b="1" dirty="0" smtClean="0">
                <a:solidFill>
                  <a:srgbClr val="FF0000"/>
                </a:solidFill>
              </a:rPr>
              <a:t>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14238" y="1302788"/>
            <a:ext cx="17237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Gerbang</a:t>
            </a:r>
            <a:r>
              <a:rPr lang="en-US" sz="3600" dirty="0"/>
              <a:t> reversible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gerbang</a:t>
            </a:r>
            <a:r>
              <a:rPr lang="en-US" sz="3600" dirty="0"/>
              <a:t> yang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bekerja</a:t>
            </a:r>
            <a:r>
              <a:rPr lang="en-US" sz="3600" dirty="0"/>
              <a:t>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terbalik</a:t>
            </a:r>
            <a:r>
              <a:rPr lang="en-US" sz="3600" dirty="0"/>
              <a:t>. </a:t>
            </a:r>
            <a:r>
              <a:rPr lang="en-US" sz="3600" dirty="0" err="1"/>
              <a:t>Maksudnya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bila</a:t>
            </a:r>
            <a:r>
              <a:rPr lang="en-US" sz="3600" dirty="0"/>
              <a:t> </a:t>
            </a:r>
            <a:r>
              <a:rPr lang="en-US" sz="3600" dirty="0" err="1"/>
              <a:t>gerbang</a:t>
            </a:r>
            <a:r>
              <a:rPr lang="en-US" sz="3600" dirty="0"/>
              <a:t> </a:t>
            </a:r>
            <a:r>
              <a:rPr lang="en-US" sz="3600" dirty="0" err="1"/>
              <a:t>diberikan</a:t>
            </a:r>
            <a:r>
              <a:rPr lang="en-US" sz="3600" dirty="0"/>
              <a:t> </a:t>
            </a:r>
            <a:r>
              <a:rPr lang="en-US" sz="3600" dirty="0" err="1"/>
              <a:t>sebuah</a:t>
            </a:r>
            <a:r>
              <a:rPr lang="en-US" sz="3600" dirty="0"/>
              <a:t> output, </a:t>
            </a:r>
            <a:r>
              <a:rPr lang="en-US" sz="3600" dirty="0" err="1" smtClean="0"/>
              <a:t>maka</a:t>
            </a:r>
            <a:r>
              <a:rPr lang="en-US" sz="3600" dirty="0" smtClean="0"/>
              <a:t> </a:t>
            </a:r>
            <a:r>
              <a:rPr lang="en-US" sz="3600" dirty="0" err="1" smtClean="0"/>
              <a:t>dapat</a:t>
            </a:r>
            <a:r>
              <a:rPr lang="en-US" sz="3600" dirty="0" smtClean="0"/>
              <a:t> </a:t>
            </a:r>
            <a:r>
              <a:rPr lang="en-US" sz="3600" dirty="0" err="1" smtClean="0"/>
              <a:t>ditentukan</a:t>
            </a:r>
            <a:r>
              <a:rPr lang="en-US" sz="3600" dirty="0" smtClean="0"/>
              <a:t> </a:t>
            </a:r>
            <a:r>
              <a:rPr lang="en-US" sz="3600" dirty="0" err="1" smtClean="0"/>
              <a:t>inputnya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graphicFrame>
        <p:nvGraphicFramePr>
          <p:cNvPr id="306" name="Table 3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3164"/>
              </p:ext>
            </p:extLst>
          </p:nvPr>
        </p:nvGraphicFramePr>
        <p:xfrm>
          <a:off x="541606" y="3509353"/>
          <a:ext cx="3570288" cy="2209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8348"/>
                <a:gridCol w="1029609"/>
                <a:gridCol w="1392331"/>
              </a:tblGrid>
              <a:tr h="368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AND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83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Output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473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07" name="Table 3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092"/>
              </p:ext>
            </p:extLst>
          </p:nvPr>
        </p:nvGraphicFramePr>
        <p:xfrm>
          <a:off x="4570105" y="3479953"/>
          <a:ext cx="3682365" cy="2208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852"/>
                <a:gridCol w="771176"/>
                <a:gridCol w="1156764"/>
                <a:gridCol w="867573"/>
              </a:tblGrid>
              <a:tr h="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Half Adder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Output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Digit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Carry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08" name="TextBox 307"/>
          <p:cNvSpPr txBox="1"/>
          <p:nvPr/>
        </p:nvSpPr>
        <p:spPr>
          <a:xfrm>
            <a:off x="3155514" y="5931016"/>
            <a:ext cx="283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Irreversible</a:t>
            </a:r>
            <a:endParaRPr lang="en-US" sz="3600" dirty="0"/>
          </a:p>
        </p:txBody>
      </p:sp>
      <p:sp>
        <p:nvSpPr>
          <p:cNvPr id="309" name="TextBox 308"/>
          <p:cNvSpPr txBox="1"/>
          <p:nvPr/>
        </p:nvSpPr>
        <p:spPr>
          <a:xfrm>
            <a:off x="9539872" y="6134271"/>
            <a:ext cx="261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Reversible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0" name="Table 30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387464"/>
                  </p:ext>
                </p:extLst>
              </p:nvPr>
            </p:nvGraphicFramePr>
            <p:xfrm>
              <a:off x="8840327" y="3187711"/>
              <a:ext cx="3581401" cy="29443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6349"/>
                    <a:gridCol w="790015"/>
                    <a:gridCol w="790015"/>
                    <a:gridCol w="1185022"/>
                  </a:tblGrid>
                  <a:tr h="295109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CNOT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5109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Input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Output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51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23557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0" name="Table 30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5653548"/>
                  </p:ext>
                </p:extLst>
              </p:nvPr>
            </p:nvGraphicFramePr>
            <p:xfrm>
              <a:off x="8840327" y="3187711"/>
              <a:ext cx="3581401" cy="29443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6349"/>
                    <a:gridCol w="790015"/>
                    <a:gridCol w="790015"/>
                    <a:gridCol w="1185022"/>
                  </a:tblGrid>
                  <a:tr h="42062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CNOT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20624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Input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Output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20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7"/>
                          <a:stretch>
                            <a:fillRect l="-201538" t="-217391" b="-436232"/>
                          </a:stretch>
                        </a:blipFill>
                      </a:tcPr>
                    </a:tc>
                  </a:tr>
                  <a:tr h="16824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11" name="Picture 310"/>
          <p:cNvPicPr/>
          <p:nvPr/>
        </p:nvPicPr>
        <p:blipFill rotWithShape="1">
          <a:blip r:embed="rId8"/>
          <a:srcRect l="14872" t="40342" r="36282" b="37550"/>
          <a:stretch/>
        </p:blipFill>
        <p:spPr bwMode="auto">
          <a:xfrm>
            <a:off x="12489202" y="4404679"/>
            <a:ext cx="5638592" cy="1627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3" name="Rectangle 312"/>
          <p:cNvSpPr/>
          <p:nvPr/>
        </p:nvSpPr>
        <p:spPr>
          <a:xfrm>
            <a:off x="12906511" y="405561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circuit for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/>
              <p:cNvSpPr/>
              <p:nvPr/>
            </p:nvSpPr>
            <p:spPr>
              <a:xfrm>
                <a:off x="8869477" y="6903145"/>
                <a:ext cx="37370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i="1" dirty="0"/>
                  <a:t>f</a:t>
                </a:r>
                <a:r>
                  <a:rPr lang="en-US" sz="3600" dirty="0"/>
                  <a:t>(</a:t>
                </a:r>
                <a:r>
                  <a:rPr lang="en-US" sz="3600" i="1" dirty="0" err="1"/>
                  <a:t>x,y</a:t>
                </a:r>
                <a:r>
                  <a:rPr lang="en-US" sz="3600" dirty="0"/>
                  <a:t>)</a:t>
                </a:r>
                <a:r>
                  <a:rPr lang="en-US" sz="3600" i="1" dirty="0"/>
                  <a:t> = </a:t>
                </a:r>
                <a:r>
                  <a:rPr lang="en-US" sz="3600" dirty="0"/>
                  <a:t>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315" name="Rectangle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477" y="6903145"/>
                <a:ext cx="3737008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5057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/>
              <p:cNvSpPr/>
              <p:nvPr/>
            </p:nvSpPr>
            <p:spPr>
              <a:xfrm>
                <a:off x="8839625" y="7621672"/>
                <a:ext cx="69755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i="1" dirty="0"/>
                  <a:t>f</a:t>
                </a:r>
                <a:r>
                  <a:rPr lang="en-US" sz="3600" dirty="0"/>
                  <a:t>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 = 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 = (</a:t>
                </a:r>
                <a:r>
                  <a:rPr lang="en-US" sz="3600" dirty="0" err="1"/>
                  <a:t>x,y</a:t>
                </a:r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316" name="Rectangle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25" y="7621672"/>
                <a:ext cx="6975535" cy="646331"/>
              </a:xfrm>
              <a:prstGeom prst="rect">
                <a:avLst/>
              </a:prstGeom>
              <a:blipFill rotWithShape="1">
                <a:blip r:embed="rId11"/>
                <a:stretch>
                  <a:fillRect l="-2622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6000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Reversible </a:t>
            </a:r>
            <a:r>
              <a:rPr lang="en-US" sz="6000" b="1" dirty="0" smtClean="0">
                <a:solidFill>
                  <a:srgbClr val="FF0000"/>
                </a:solidFill>
              </a:rPr>
              <a:t>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01" name="Table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77530"/>
              </p:ext>
            </p:extLst>
          </p:nvPr>
        </p:nvGraphicFramePr>
        <p:xfrm>
          <a:off x="848723" y="1400726"/>
          <a:ext cx="5374647" cy="3948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278"/>
                <a:gridCol w="764168"/>
                <a:gridCol w="764168"/>
                <a:gridCol w="764168"/>
                <a:gridCol w="764168"/>
                <a:gridCol w="1655697"/>
              </a:tblGrid>
              <a:tr h="34159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Toffoli</a:t>
                      </a:r>
                      <a:r>
                        <a:rPr lang="en-US" sz="2000" dirty="0">
                          <a:effectLst/>
                        </a:rPr>
                        <a:t> Gate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59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Output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C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(AB)⊕C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971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04" name="Rectangle 303"/>
          <p:cNvSpPr/>
          <p:nvPr/>
        </p:nvSpPr>
        <p:spPr>
          <a:xfrm>
            <a:off x="8375878" y="3553499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Toffoli</a:t>
            </a:r>
            <a:r>
              <a:rPr lang="en-US" sz="2800" dirty="0"/>
              <a:t> gate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876404" y="1434482"/>
            <a:ext cx="4301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T(A,B,C) </a:t>
            </a:r>
            <a:r>
              <a:rPr lang="en-US" sz="2800" dirty="0"/>
              <a:t>= </a:t>
            </a:r>
            <a:r>
              <a:rPr lang="en-US" sz="2800" dirty="0" smtClean="0"/>
              <a:t>(A,B, (AB)⊕C)</a:t>
            </a:r>
            <a:endParaRPr lang="en-US" sz="2800" dirty="0"/>
          </a:p>
        </p:txBody>
      </p:sp>
      <p:sp>
        <p:nvSpPr>
          <p:cNvPr id="317" name="Rectangle 316"/>
          <p:cNvSpPr/>
          <p:nvPr/>
        </p:nvSpPr>
        <p:spPr>
          <a:xfrm>
            <a:off x="7900689" y="2123031"/>
            <a:ext cx="1033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T(A,B, (AB)⊕C) </a:t>
            </a:r>
            <a:r>
              <a:rPr lang="en-US" sz="2800" dirty="0"/>
              <a:t>= </a:t>
            </a:r>
            <a:r>
              <a:rPr lang="en-US" sz="2800" dirty="0" smtClean="0"/>
              <a:t>(A,B, (AB)</a:t>
            </a:r>
            <a:r>
              <a:rPr lang="en-US" sz="2800" dirty="0"/>
              <a:t>⊕</a:t>
            </a:r>
            <a:r>
              <a:rPr lang="en-US" sz="2800" dirty="0" smtClean="0"/>
              <a:t>(AB)⊕C) </a:t>
            </a:r>
            <a:r>
              <a:rPr lang="en-US" sz="2800" dirty="0"/>
              <a:t>= </a:t>
            </a:r>
            <a:r>
              <a:rPr lang="en-US" sz="2800" dirty="0" smtClean="0"/>
              <a:t>(A,B, </a:t>
            </a:r>
            <a:r>
              <a:rPr lang="en-US" sz="2800" dirty="0"/>
              <a:t>0</a:t>
            </a:r>
            <a:r>
              <a:rPr lang="en-US" sz="2800" dirty="0" smtClean="0"/>
              <a:t>⊕C) </a:t>
            </a:r>
            <a:r>
              <a:rPr lang="en-US" sz="2800" dirty="0"/>
              <a:t>= </a:t>
            </a:r>
            <a:r>
              <a:rPr lang="en-US" sz="2800" dirty="0" smtClean="0"/>
              <a:t>(A,B,C)</a:t>
            </a:r>
            <a:endParaRPr lang="en-US" sz="2800" dirty="0"/>
          </a:p>
        </p:txBody>
      </p:sp>
      <p:sp>
        <p:nvSpPr>
          <p:cNvPr id="318" name="TextBox 317"/>
          <p:cNvSpPr txBox="1"/>
          <p:nvPr/>
        </p:nvSpPr>
        <p:spPr>
          <a:xfrm>
            <a:off x="829868" y="5387848"/>
            <a:ext cx="530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Toffoli</a:t>
            </a:r>
            <a:r>
              <a:rPr lang="en-US" sz="2800" b="1" dirty="0" smtClean="0"/>
              <a:t> Gate = </a:t>
            </a:r>
            <a:r>
              <a:rPr lang="en-US" sz="2800" dirty="0" smtClean="0"/>
              <a:t>Reversible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26815" r="14740" b="13865"/>
          <a:stretch/>
        </p:blipFill>
        <p:spPr bwMode="auto">
          <a:xfrm>
            <a:off x="8005778" y="2895572"/>
            <a:ext cx="5135376" cy="249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8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1033</Words>
  <Application>Microsoft Office PowerPoint</Application>
  <PresentationFormat>Custom</PresentationFormat>
  <Paragraphs>214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Century Gothic</vt:lpstr>
      <vt:lpstr>Noto Sans Symbols</vt:lpstr>
      <vt:lpstr>Times New Roman</vt:lpstr>
      <vt:lpstr>Cambria Math</vt:lpstr>
      <vt:lpstr>Arial Black</vt:lpstr>
      <vt:lpstr>Calibri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LENOVO</cp:lastModifiedBy>
  <cp:revision>120</cp:revision>
  <dcterms:created xsi:type="dcterms:W3CDTF">2006-08-16T00:00:00Z</dcterms:created>
  <dcterms:modified xsi:type="dcterms:W3CDTF">2023-10-12T23:58:28Z</dcterms:modified>
</cp:coreProperties>
</file>